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256" r:id="rId2"/>
    <p:sldId id="257" r:id="rId3"/>
    <p:sldId id="265" r:id="rId4"/>
    <p:sldId id="266" r:id="rId5"/>
    <p:sldId id="268" r:id="rId6"/>
    <p:sldId id="269" r:id="rId7"/>
    <p:sldId id="271" r:id="rId8"/>
    <p:sldId id="272" r:id="rId9"/>
    <p:sldId id="270" r:id="rId10"/>
    <p:sldId id="277" r:id="rId11"/>
    <p:sldId id="273" r:id="rId12"/>
    <p:sldId id="274" r:id="rId13"/>
    <p:sldId id="275" r:id="rId14"/>
    <p:sldId id="276" r:id="rId15"/>
    <p:sldId id="278" r:id="rId16"/>
    <p:sldId id="279" r:id="rId17"/>
    <p:sldId id="280" r:id="rId18"/>
    <p:sldId id="281" r:id="rId19"/>
    <p:sldId id="282" r:id="rId20"/>
    <p:sldId id="288" r:id="rId21"/>
    <p:sldId id="289" r:id="rId22"/>
    <p:sldId id="283" r:id="rId23"/>
    <p:sldId id="290" r:id="rId24"/>
    <p:sldId id="284" r:id="rId25"/>
    <p:sldId id="258" r:id="rId26"/>
    <p:sldId id="259" r:id="rId27"/>
    <p:sldId id="292" r:id="rId28"/>
    <p:sldId id="294" r:id="rId29"/>
    <p:sldId id="295" r:id="rId30"/>
    <p:sldId id="291" r:id="rId31"/>
    <p:sldId id="296" r:id="rId32"/>
    <p:sldId id="297" r:id="rId33"/>
    <p:sldId id="298" r:id="rId34"/>
    <p:sldId id="293" r:id="rId35"/>
    <p:sldId id="261" r:id="rId36"/>
    <p:sldId id="299" r:id="rId37"/>
    <p:sldId id="260"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262" r:id="rId65"/>
    <p:sldId id="326" r:id="rId66"/>
    <p:sldId id="327" r:id="rId67"/>
    <p:sldId id="328" r:id="rId68"/>
    <p:sldId id="332" r:id="rId69"/>
    <p:sldId id="329" r:id="rId70"/>
    <p:sldId id="330" r:id="rId71"/>
    <p:sldId id="331" r:id="rId72"/>
    <p:sldId id="333" r:id="rId73"/>
    <p:sldId id="334" r:id="rId74"/>
    <p:sldId id="335" r:id="rId75"/>
    <p:sldId id="263" r:id="rId76"/>
    <p:sldId id="351" r:id="rId77"/>
    <p:sldId id="336" r:id="rId78"/>
    <p:sldId id="337" r:id="rId79"/>
    <p:sldId id="338" r:id="rId80"/>
    <p:sldId id="339" r:id="rId81"/>
    <p:sldId id="345" r:id="rId82"/>
    <p:sldId id="340" r:id="rId83"/>
    <p:sldId id="341" r:id="rId84"/>
    <p:sldId id="342" r:id="rId85"/>
    <p:sldId id="346" r:id="rId86"/>
    <p:sldId id="343" r:id="rId87"/>
    <p:sldId id="347" r:id="rId88"/>
    <p:sldId id="344" r:id="rId89"/>
    <p:sldId id="348" r:id="rId90"/>
    <p:sldId id="349" r:id="rId91"/>
    <p:sldId id="350" r:id="rId92"/>
    <p:sldId id="264" r:id="rId93"/>
    <p:sldId id="355" r:id="rId94"/>
    <p:sldId id="356" r:id="rId95"/>
    <p:sldId id="357" r:id="rId96"/>
    <p:sldId id="363" r:id="rId97"/>
    <p:sldId id="358" r:id="rId98"/>
    <p:sldId id="359" r:id="rId99"/>
    <p:sldId id="360" r:id="rId100"/>
    <p:sldId id="352" r:id="rId101"/>
    <p:sldId id="353" r:id="rId102"/>
    <p:sldId id="354"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7429"/>
  </p:normalViewPr>
  <p:slideViewPr>
    <p:cSldViewPr snapToGrid="0" snapToObjects="1">
      <p:cViewPr>
        <p:scale>
          <a:sx n="92" d="100"/>
          <a:sy n="92" d="100"/>
        </p:scale>
        <p:origin x="784"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CE6011-1B82-5A41-B4AE-CBCBC046E3E2}" type="datetimeFigureOut">
              <a:rPr kumimoji="1" lang="zh-CN" altLang="en-US" smtClean="0"/>
              <a:t>15/9/29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0A06C-3DC1-0B45-A2EA-4E668A274977}" type="slidenum">
              <a:rPr kumimoji="1" lang="zh-CN" altLang="en-US" smtClean="0"/>
              <a:t>‹#›</a:t>
            </a:fld>
            <a:endParaRPr kumimoji="1" lang="zh-CN" altLang="en-US"/>
          </a:p>
        </p:txBody>
      </p:sp>
    </p:spTree>
    <p:extLst>
      <p:ext uri="{BB962C8B-B14F-4D97-AF65-F5344CB8AC3E}">
        <p14:creationId xmlns:p14="http://schemas.microsoft.com/office/powerpoint/2010/main" val="108470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如果某一天因为升职或跳槽等原因，别人接手了你的项目，只要他也懂设计模式，我想他应该能够很快理解你的设计思路和实现方案，让你升职无后患之忧，跳槽也心安理得，何乐而不为呢？。</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12</a:t>
            </a:fld>
            <a:endParaRPr kumimoji="1" lang="zh-CN" altLang="en-US"/>
          </a:p>
        </p:txBody>
      </p:sp>
    </p:spTree>
    <p:extLst>
      <p:ext uri="{BB962C8B-B14F-4D97-AF65-F5344CB8AC3E}">
        <p14:creationId xmlns:p14="http://schemas.microsoft.com/office/powerpoint/2010/main" val="2001157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a:t>
            </a:r>
            <a:r>
              <a:rPr kumimoji="1" lang="en-US" altLang="zh-CN" dirty="0" smtClean="0"/>
              <a:t>1</a:t>
            </a:r>
            <a:r>
              <a:rPr kumimoji="1" lang="zh-CN" altLang="en-US" dirty="0" smtClean="0"/>
              <a:t>）</a:t>
            </a:r>
            <a:r>
              <a:rPr lang="zh-CN" altLang="en-US" sz="1200" b="1" dirty="0" smtClean="0"/>
              <a:t>依赖倒转原则要求我们在程序代码中传递参数时或在关联关系中，尽量引用层次高的抽象层类，即使用接口和抽象类进行变量类型声明、参数类型声明、方法返回类型声明，以及数据类型的转换等，而不要用具体类来做这些事情。</a:t>
            </a:r>
            <a:r>
              <a:rPr lang="zh-CN" altLang="en-US" sz="1200" b="1" kern="1200" dirty="0" smtClean="0">
                <a:solidFill>
                  <a:schemeClr val="tx1"/>
                </a:solidFill>
                <a:latin typeface="+mn-lt"/>
                <a:ea typeface="+mn-ea"/>
                <a:cs typeface="+mn-cs"/>
              </a:rPr>
              <a:t>为了确保该原则的应用，一个具体类应当只实现接口或抽象类中声明过的方法，而不要给出多余的方法，否则将无法调用到在子类中增加的新方法。</a:t>
            </a:r>
            <a:endParaRPr lang="zh-CN" altLang="en-US" sz="1200" b="1" dirty="0" smtClean="0"/>
          </a:p>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21</a:t>
            </a:fld>
            <a:endParaRPr kumimoji="1" lang="zh-CN" altLang="en-US"/>
          </a:p>
        </p:txBody>
      </p:sp>
    </p:spTree>
    <p:extLst>
      <p:ext uri="{BB962C8B-B14F-4D97-AF65-F5344CB8AC3E}">
        <p14:creationId xmlns:p14="http://schemas.microsoft.com/office/powerpoint/2010/main" val="1197445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t>每一个接口应该承担一种相对独立的角色，不干不该干的事，该干的事都要干</a:t>
            </a:r>
          </a:p>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22</a:t>
            </a:fld>
            <a:endParaRPr kumimoji="1" lang="zh-CN" altLang="en-US"/>
          </a:p>
        </p:txBody>
      </p:sp>
    </p:spTree>
    <p:extLst>
      <p:ext uri="{BB962C8B-B14F-4D97-AF65-F5344CB8AC3E}">
        <p14:creationId xmlns:p14="http://schemas.microsoft.com/office/powerpoint/2010/main" val="1515874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少用继承呢？因为继承复用会破坏系统的封装性，因为继承会将基类的实现细节暴露给子类，由于基类的内部细节通常对子类来说是可见的，所以这种复用又称“白箱”复用，如果基类发生改变，那么子类的实现也不得不发生改变；从基类继承而来的实现是静态的，不可能在运行时发生改变，没有足够的灵活性；</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23</a:t>
            </a:fld>
            <a:endParaRPr kumimoji="1" lang="zh-CN" altLang="en-US"/>
          </a:p>
        </p:txBody>
      </p:sp>
    </p:spTree>
    <p:extLst>
      <p:ext uri="{BB962C8B-B14F-4D97-AF65-F5344CB8AC3E}">
        <p14:creationId xmlns:p14="http://schemas.microsoft.com/office/powerpoint/2010/main" val="1047654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如果一个系统符合迪米特法则，那么当其中某一个模块发生修改时，就会尽量少地影响其他模块，扩展会相对容易，这是对软件实体之间通信的限制，迪米特法则要求限制软件实体之间通信的宽度和深度。</a:t>
            </a:r>
          </a:p>
          <a:p>
            <a:endParaRPr kumimoji="1" lang="zh-CN" altLang="en-US" sz="1200" kern="1200" dirty="0" smtClean="0">
              <a:solidFill>
                <a:schemeClr val="tx1"/>
              </a:solidFill>
              <a:latin typeface="+mn-lt"/>
              <a:ea typeface="+mn-ea"/>
              <a:cs typeface="+mn-cs"/>
            </a:endParaRPr>
          </a:p>
          <a:p>
            <a:endParaRPr kumimoji="1"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迪米特法则要求我们在设计系统时，</a:t>
            </a:r>
            <a:r>
              <a:rPr lang="zh-CN" altLang="en-US" sz="1200" b="1" kern="1200" dirty="0" smtClean="0">
                <a:solidFill>
                  <a:schemeClr val="tx1"/>
                </a:solidFill>
                <a:latin typeface="+mn-lt"/>
                <a:ea typeface="+mn-ea"/>
                <a:cs typeface="+mn-cs"/>
              </a:rPr>
              <a:t>应该尽量减少对象之间的交互，如果两个对象之间不必彼此直接通信，那么这两个对象就不应当发生任何直接的相互作用，如果其中的一个对象需要调用另一个对象的某一个方法的话，可以通过第三者转发这个调用</a:t>
            </a:r>
            <a:r>
              <a:rPr lang="zh-CN" altLang="en-US" sz="1200" b="0" kern="1200" dirty="0" smtClean="0">
                <a:solidFill>
                  <a:schemeClr val="tx1"/>
                </a:solidFill>
                <a:latin typeface="+mn-lt"/>
                <a:ea typeface="+mn-ea"/>
                <a:cs typeface="+mn-cs"/>
              </a:rPr>
              <a:t>。简言之，就是</a:t>
            </a:r>
            <a:r>
              <a:rPr lang="zh-CN" altLang="en-US" sz="1200" b="1" kern="1200" dirty="0" smtClean="0">
                <a:solidFill>
                  <a:schemeClr val="tx1"/>
                </a:solidFill>
                <a:latin typeface="+mn-lt"/>
                <a:ea typeface="+mn-ea"/>
                <a:cs typeface="+mn-cs"/>
              </a:rPr>
              <a:t>通过引入一个合理的第三者来降低现有对象之间的耦合度</a:t>
            </a:r>
            <a:r>
              <a:rPr lang="zh-CN" altLang="en-US" sz="1200" b="0" kern="1200" dirty="0" smtClean="0">
                <a:solidFill>
                  <a:schemeClr val="tx1"/>
                </a:solidFill>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24</a:t>
            </a:fld>
            <a:endParaRPr kumimoji="1" lang="zh-CN" altLang="en-US"/>
          </a:p>
        </p:txBody>
      </p:sp>
    </p:spTree>
    <p:extLst>
      <p:ext uri="{BB962C8B-B14F-4D97-AF65-F5344CB8AC3E}">
        <p14:creationId xmlns:p14="http://schemas.microsoft.com/office/powerpoint/2010/main" val="202948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1" u="sng" dirty="0" smtClean="0">
                <a:solidFill>
                  <a:srgbClr val="FF0000"/>
                </a:solidFill>
              </a:rPr>
              <a:t>见</a:t>
            </a:r>
            <a:r>
              <a:rPr kumimoji="1" lang="en-US" altLang="zh-CN" sz="2400" b="1" i="1" u="sng" dirty="0" smtClean="0">
                <a:solidFill>
                  <a:srgbClr val="FF0000"/>
                </a:solidFill>
              </a:rPr>
              <a:t>chart</a:t>
            </a:r>
            <a:r>
              <a:rPr kumimoji="1" lang="zh-CN" altLang="en-US" sz="2400" b="1" i="1" u="sng" dirty="0" smtClean="0">
                <a:solidFill>
                  <a:srgbClr val="FF0000"/>
                </a:solidFill>
              </a:rPr>
              <a:t>类</a:t>
            </a:r>
          </a:p>
          <a:p>
            <a:endParaRPr kumimoji="1" lang="zh-CN" altLang="en-US" dirty="0" smtClean="0"/>
          </a:p>
          <a:p>
            <a:endParaRPr kumimoji="1" lang="zh-CN" altLang="en-US" dirty="0" smtClean="0"/>
          </a:p>
          <a:p>
            <a:pPr marL="228600" indent="-228600">
              <a:buAutoNum type="arabicParenBoth"/>
            </a:pPr>
            <a:r>
              <a:rPr lang="zh-CN" altLang="en-US" sz="1200" dirty="0" smtClean="0"/>
              <a:t>整个类的代码相当冗长，代码越长，阅读难度、维护难度和测试难度也越大；       </a:t>
            </a:r>
          </a:p>
          <a:p>
            <a:pPr marL="228600" indent="-228600">
              <a:buAutoNum type="arabicParenBoth"/>
            </a:pPr>
            <a:r>
              <a:rPr lang="en-US" altLang="zh-CN" sz="1200" dirty="0" smtClean="0"/>
              <a:t>Chart</a:t>
            </a:r>
            <a:r>
              <a:rPr lang="zh-CN" altLang="en-US" sz="1200" dirty="0" smtClean="0"/>
              <a:t>类的职责过重，它负责初始化和显示所有的图表对象，将各种图表对象的初始化代码和显示代码集中在一个类中实现，违反了“单一职责原则”，不利于类的重用和维护；而且将大量的对象初始化代码都写在构造函数中将导致构造函数非常庞大，对象在创建时需要进行条件判断，降低了对象创建的效率。</a:t>
            </a:r>
          </a:p>
          <a:p>
            <a:r>
              <a:rPr lang="en-US" altLang="zh-CN" sz="1200" dirty="0" smtClean="0"/>
              <a:t>(3) </a:t>
            </a:r>
            <a:r>
              <a:rPr lang="zh-CN" altLang="en-US" sz="1200" dirty="0" smtClean="0"/>
              <a:t>当需要增加新类型的图表时，必须修改</a:t>
            </a:r>
            <a:r>
              <a:rPr lang="en-US" altLang="zh-CN" sz="1200" dirty="0" smtClean="0"/>
              <a:t>Chart</a:t>
            </a:r>
            <a:r>
              <a:rPr lang="zh-CN" altLang="en-US" sz="1200" dirty="0" smtClean="0"/>
              <a:t>类的源代码，违反了“开闭原则”。</a:t>
            </a:r>
          </a:p>
          <a:p>
            <a:r>
              <a:rPr lang="en-US" altLang="zh-CN" sz="1200" dirty="0" smtClean="0"/>
              <a:t>(4) </a:t>
            </a:r>
            <a:r>
              <a:rPr lang="zh-CN" altLang="en-US" sz="1200" dirty="0" smtClean="0"/>
              <a:t>客户端只能通过</a:t>
            </a:r>
            <a:r>
              <a:rPr lang="en-US" altLang="zh-CN" sz="1200" dirty="0" smtClean="0"/>
              <a:t>new</a:t>
            </a:r>
            <a:r>
              <a:rPr lang="zh-CN" altLang="en-US" sz="1200" dirty="0" smtClean="0"/>
              <a:t>关键字来直接创建</a:t>
            </a:r>
            <a:r>
              <a:rPr lang="en-US" altLang="zh-CN" sz="1200" dirty="0" smtClean="0"/>
              <a:t>Chart</a:t>
            </a:r>
            <a:r>
              <a:rPr lang="zh-CN" altLang="en-US" sz="1200" dirty="0" smtClean="0"/>
              <a:t>对象，</a:t>
            </a:r>
            <a:r>
              <a:rPr lang="en-US" altLang="zh-CN" sz="1200" dirty="0" smtClean="0"/>
              <a:t>Chart</a:t>
            </a:r>
            <a:r>
              <a:rPr lang="zh-CN" altLang="en-US" sz="1200" dirty="0" smtClean="0"/>
              <a:t>类与客户端类耦合度较高，对象的创建和使用无法分离。</a:t>
            </a:r>
          </a:p>
          <a:p>
            <a:r>
              <a:rPr lang="en-US" altLang="zh-CN" sz="1200" dirty="0" smtClean="0"/>
              <a:t>(5) </a:t>
            </a:r>
            <a:r>
              <a:rPr lang="zh-CN" altLang="en-US" sz="1200" dirty="0" smtClean="0"/>
              <a:t>客户端在创建</a:t>
            </a:r>
            <a:r>
              <a:rPr lang="en-US" altLang="zh-CN" sz="1200" dirty="0" smtClean="0"/>
              <a:t>Chart</a:t>
            </a:r>
            <a:r>
              <a:rPr lang="zh-CN" altLang="en-US" sz="1200" dirty="0" smtClean="0"/>
              <a:t>对象之前可能还需要进行大量初始化设置，例如设置柱状图的颜色、高度等，如果在</a:t>
            </a:r>
            <a:r>
              <a:rPr lang="en-US" altLang="zh-CN" sz="1200" dirty="0" smtClean="0"/>
              <a:t>Chart</a:t>
            </a:r>
            <a:r>
              <a:rPr lang="zh-CN" altLang="en-US" sz="1200" dirty="0" smtClean="0"/>
              <a:t>类的构造函数中没有提供一个默认设置，那就只能由客户端来完成初始设置，这些代码在每次创建</a:t>
            </a:r>
            <a:r>
              <a:rPr lang="en-US" altLang="zh-CN" sz="1200" dirty="0" smtClean="0"/>
              <a:t>Chart</a:t>
            </a:r>
            <a:r>
              <a:rPr lang="zh-CN" altLang="en-US" sz="1200" dirty="0" smtClean="0"/>
              <a:t>对象时都会出现，导致代码的重复。</a:t>
            </a:r>
            <a:endParaRPr kumimoji="1" lang="zh-CN" altLang="en-US" sz="1200" dirty="0" smtClean="0"/>
          </a:p>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28</a:t>
            </a:fld>
            <a:endParaRPr kumimoji="1" lang="zh-CN" altLang="en-US"/>
          </a:p>
        </p:txBody>
      </p:sp>
    </p:spTree>
    <p:extLst>
      <p:ext uri="{BB962C8B-B14F-4D97-AF65-F5344CB8AC3E}">
        <p14:creationId xmlns:p14="http://schemas.microsoft.com/office/powerpoint/2010/main" val="188261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工厂类包含必要的判断逻辑，可以决定在什么时候创建哪一个产品类的实例，客户端可以免除直接创建产品对象的职责，而仅仅“消费”产品。</a:t>
            </a:r>
          </a:p>
          <a:p>
            <a:endParaRPr kumimoji="1" lang="zh-CN" altLang="en-US" sz="1200" dirty="0" smtClean="0"/>
          </a:p>
          <a:p>
            <a:r>
              <a:rPr lang="zh-CN" altLang="en-US" sz="1200" dirty="0" smtClean="0"/>
              <a:t>客户端无须知道所创建的具体产品类的类名，只需要知道具体产品类所对应的参数即可，对于一些复杂的类名。</a:t>
            </a:r>
          </a:p>
          <a:p>
            <a:endParaRPr kumimoji="1" lang="zh-CN" altLang="en-US" sz="1200" dirty="0" smtClean="0"/>
          </a:p>
          <a:p>
            <a:r>
              <a:rPr lang="zh-CN" altLang="en-US" sz="1200" dirty="0" smtClean="0"/>
              <a:t>可以在不修改任何客户端代码的情况下更换和增加新的具体产品类，在一定程度上</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35</a:t>
            </a:fld>
            <a:endParaRPr kumimoji="1" lang="zh-CN" altLang="en-US"/>
          </a:p>
        </p:txBody>
      </p:sp>
    </p:spTree>
    <p:extLst>
      <p:ext uri="{BB962C8B-B14F-4D97-AF65-F5344CB8AC3E}">
        <p14:creationId xmlns:p14="http://schemas.microsoft.com/office/powerpoint/2010/main" val="2037416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a:t>
            </a:r>
            <a:r>
              <a:rPr lang="en-US" altLang="zh-CN" sz="1200" dirty="0" smtClean="0"/>
              <a:t>1</a:t>
            </a:r>
            <a:r>
              <a:rPr lang="zh-CN" altLang="en-US" sz="1200" dirty="0" smtClean="0"/>
              <a:t>）一旦不能正常工作，整个系统都要受到影响。</a:t>
            </a:r>
          </a:p>
          <a:p>
            <a:r>
              <a:rPr lang="zh-CN" altLang="en-US" sz="1200" dirty="0" smtClean="0"/>
              <a:t>（</a:t>
            </a:r>
            <a:r>
              <a:rPr lang="en-US" altLang="zh-CN" sz="1200" dirty="0" smtClean="0"/>
              <a:t>2</a:t>
            </a:r>
            <a:r>
              <a:rPr lang="zh-CN" alt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a:t>
            </a:r>
            <a:r>
              <a:rPr lang="en-US" altLang="zh-CN" sz="1200" dirty="0" smtClean="0"/>
              <a:t>3</a:t>
            </a:r>
            <a:r>
              <a:rPr lang="zh-CN" altLang="en-US" sz="1200" dirty="0" smtClean="0"/>
              <a:t>）在产品类型较多时，有可能造成工厂逻辑过于复杂，不利于系统的扩展和维护。</a:t>
            </a:r>
          </a:p>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36</a:t>
            </a:fld>
            <a:endParaRPr kumimoji="1" lang="zh-CN" altLang="en-US"/>
          </a:p>
        </p:txBody>
      </p:sp>
    </p:spTree>
    <p:extLst>
      <p:ext uri="{BB962C8B-B14F-4D97-AF65-F5344CB8AC3E}">
        <p14:creationId xmlns:p14="http://schemas.microsoft.com/office/powerpoint/2010/main" val="1700958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39</a:t>
            </a:fld>
            <a:endParaRPr kumimoji="1" lang="zh-CN" altLang="en-US"/>
          </a:p>
        </p:txBody>
      </p:sp>
    </p:spTree>
    <p:extLst>
      <p:ext uri="{BB962C8B-B14F-4D97-AF65-F5344CB8AC3E}">
        <p14:creationId xmlns:p14="http://schemas.microsoft.com/office/powerpoint/2010/main" val="1674777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arenBoth"/>
            </a:pPr>
            <a:r>
              <a:rPr lang="zh-CN" altLang="en-US" sz="1200" kern="1200" dirty="0" smtClean="0">
                <a:solidFill>
                  <a:schemeClr val="tx1"/>
                </a:solidFill>
                <a:latin typeface="+mn-lt"/>
                <a:ea typeface="+mn-ea"/>
                <a:cs typeface="+mn-cs"/>
              </a:rPr>
              <a:t>需要封装日志记录器的初始化过程，这些初始化工作较为复杂，例如需要初始化其他相关的类，还有可能需要读取配置文件（例如连接数据库或创建文件），导致代码较长，如果将它们都写在构造函数中，会导致构造函数庞大，不利于代码的修改和维护；</a:t>
            </a:r>
          </a:p>
          <a:p>
            <a:pPr marL="228600" indent="-228600">
              <a:buAutoNum type="arabicParenBoth"/>
            </a:pPr>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用户可能需要更换日志记录方式，在客户端代码中需要提供一种灵活的方式来选择日志记录器，尽量在不修改源代码的基础上更换或者增加日志记录方式。</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40</a:t>
            </a:fld>
            <a:endParaRPr kumimoji="1" lang="zh-CN" altLang="en-US"/>
          </a:p>
        </p:txBody>
      </p:sp>
    </p:spTree>
    <p:extLst>
      <p:ext uri="{BB962C8B-B14F-4D97-AF65-F5344CB8AC3E}">
        <p14:creationId xmlns:p14="http://schemas.microsoft.com/office/powerpoint/2010/main" val="1033572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arenBoth"/>
            </a:pPr>
            <a:r>
              <a:rPr lang="zh-CN" altLang="en-US" sz="1200" kern="1200" dirty="0" smtClean="0">
                <a:solidFill>
                  <a:schemeClr val="tx1"/>
                </a:solidFill>
                <a:latin typeface="+mn-lt"/>
                <a:ea typeface="+mn-ea"/>
                <a:cs typeface="+mn-cs"/>
              </a:rPr>
              <a:t>工厂类过于庞大，包含了大量的</a:t>
            </a:r>
            <a:r>
              <a:rPr lang="en-US" altLang="zh-CN" sz="1200" kern="1200" dirty="0" smtClean="0">
                <a:solidFill>
                  <a:schemeClr val="tx1"/>
                </a:solidFill>
                <a:latin typeface="+mn-lt"/>
                <a:ea typeface="+mn-ea"/>
                <a:cs typeface="+mn-cs"/>
              </a:rPr>
              <a:t>if…else…</a:t>
            </a:r>
            <a:r>
              <a:rPr lang="zh-CN" altLang="en-US" sz="1200" kern="1200" dirty="0" smtClean="0">
                <a:solidFill>
                  <a:schemeClr val="tx1"/>
                </a:solidFill>
                <a:latin typeface="+mn-lt"/>
                <a:ea typeface="+mn-ea"/>
                <a:cs typeface="+mn-cs"/>
              </a:rPr>
              <a:t>代码，导致维护和测试难度增大；</a:t>
            </a:r>
          </a:p>
          <a:p>
            <a:pPr marL="228600" indent="-228600">
              <a:buAutoNum type="arabicParenBoth"/>
            </a:pPr>
            <a:r>
              <a:rPr lang="zh-CN" altLang="en-US" sz="1200" kern="1200" dirty="0" smtClean="0">
                <a:solidFill>
                  <a:schemeClr val="tx1"/>
                </a:solidFill>
                <a:latin typeface="+mn-lt"/>
                <a:ea typeface="+mn-ea"/>
                <a:cs typeface="+mn-cs"/>
              </a:rPr>
              <a:t>系统扩展不灵活，如果增加新类型的日志记录器，必须修改静态工厂方法的业务逻辑，违反了“开闭原则”。</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41</a:t>
            </a:fld>
            <a:endParaRPr kumimoji="1" lang="zh-CN" altLang="en-US"/>
          </a:p>
        </p:txBody>
      </p:sp>
    </p:spTree>
    <p:extLst>
      <p:ext uri="{BB962C8B-B14F-4D97-AF65-F5344CB8AC3E}">
        <p14:creationId xmlns:p14="http://schemas.microsoft.com/office/powerpoint/2010/main" val="17701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最后一点对初学者很重要，学习设计模式将有助于初学者更加深入地理解面向对象思想，让你知道：如何将代码分散在几个不同的类中？为什么要有“接口”？何谓针对抽象编程？何时不应该使用继承？如果不修改源代码增加新功能？同时还让你能够更好地阅读和理解现有类库（如</a:t>
            </a:r>
            <a:r>
              <a:rPr lang="en-US" altLang="zh-CN" sz="1200" dirty="0" smtClean="0"/>
              <a:t>JDK</a:t>
            </a:r>
            <a:r>
              <a:rPr lang="zh-CN" altLang="en-US" sz="1200" dirty="0" smtClean="0"/>
              <a:t>）与其他系统中的源代码，让你早点脱离面向对象编程的“菜鸟期”</a:t>
            </a:r>
            <a:endParaRPr lang="zh-CN" altLang="en-US" sz="1200" b="1" dirty="0" smtClean="0"/>
          </a:p>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13</a:t>
            </a:fld>
            <a:endParaRPr kumimoji="1" lang="zh-CN" altLang="en-US"/>
          </a:p>
        </p:txBody>
      </p:sp>
    </p:spTree>
    <p:extLst>
      <p:ext uri="{BB962C8B-B14F-4D97-AF65-F5344CB8AC3E}">
        <p14:creationId xmlns:p14="http://schemas.microsoft.com/office/powerpoint/2010/main" val="237600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lt"/>
                <a:ea typeface="+mn-ea"/>
                <a:cs typeface="+mn-cs"/>
              </a:rPr>
              <a:t>不再提供一个统一的工厂类来创建所有的产品对象，而是针对不同的产品提供不同的工厂，系统提供一个与产品等级结构对应的工厂等级结构</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42</a:t>
            </a:fld>
            <a:endParaRPr kumimoji="1" lang="zh-CN" altLang="en-US"/>
          </a:p>
        </p:txBody>
      </p:sp>
    </p:spTree>
    <p:extLst>
      <p:ext uri="{BB962C8B-B14F-4D97-AF65-F5344CB8AC3E}">
        <p14:creationId xmlns:p14="http://schemas.microsoft.com/office/powerpoint/2010/main" val="1310759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a:t>
            </a:r>
            <a:r>
              <a:rPr lang="en-US" altLang="zh-CN" sz="1200" dirty="0" smtClean="0"/>
              <a:t>1</a:t>
            </a:r>
            <a:r>
              <a:rPr lang="zh-CN" altLang="en-US" sz="1200" dirty="0" smtClean="0"/>
              <a:t>）一旦不能正常工作，整个系统都要受到影响。</a:t>
            </a:r>
          </a:p>
          <a:p>
            <a:r>
              <a:rPr lang="zh-CN" altLang="en-US" sz="1200" dirty="0" smtClean="0"/>
              <a:t>（</a:t>
            </a:r>
            <a:r>
              <a:rPr lang="en-US" altLang="zh-CN" sz="1200" dirty="0" smtClean="0"/>
              <a:t>2</a:t>
            </a:r>
            <a:r>
              <a:rPr lang="zh-CN" alt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a:t>
            </a:r>
            <a:r>
              <a:rPr lang="en-US" altLang="zh-CN" sz="1200" dirty="0" smtClean="0"/>
              <a:t>3</a:t>
            </a:r>
            <a:r>
              <a:rPr lang="zh-CN" altLang="en-US" sz="1200" dirty="0" smtClean="0"/>
              <a:t>）在产品类型较多时，有可能造成工厂逻辑过于复杂，不利于系统的扩展和维护。</a:t>
            </a:r>
          </a:p>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43</a:t>
            </a:fld>
            <a:endParaRPr kumimoji="1" lang="zh-CN" altLang="en-US"/>
          </a:p>
        </p:txBody>
      </p:sp>
    </p:spTree>
    <p:extLst>
      <p:ext uri="{BB962C8B-B14F-4D97-AF65-F5344CB8AC3E}">
        <p14:creationId xmlns:p14="http://schemas.microsoft.com/office/powerpoint/2010/main" val="484553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44</a:t>
            </a:fld>
            <a:endParaRPr kumimoji="1" lang="zh-CN" altLang="en-US"/>
          </a:p>
        </p:txBody>
      </p:sp>
    </p:spTree>
    <p:extLst>
      <p:ext uri="{BB962C8B-B14F-4D97-AF65-F5344CB8AC3E}">
        <p14:creationId xmlns:p14="http://schemas.microsoft.com/office/powerpoint/2010/main" val="434554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45</a:t>
            </a:fld>
            <a:endParaRPr kumimoji="1" lang="zh-CN" altLang="en-US"/>
          </a:p>
        </p:txBody>
      </p:sp>
    </p:spTree>
    <p:extLst>
      <p:ext uri="{BB962C8B-B14F-4D97-AF65-F5344CB8AC3E}">
        <p14:creationId xmlns:p14="http://schemas.microsoft.com/office/powerpoint/2010/main" val="129237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在工厂方法模式中，工厂方法用来创建客户所需要的产品，同时还向客户隐藏了哪种具体产品类将被实例化这一细节，用户只需要关心所需产品对应的工厂，无须关心创建细节，甚至无须知道具体产品类的类名。</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基于工厂角色和产品角色的多态性设计是工厂方法模式的关键。它能够让工厂可以自主确定创建何种产品对象，而如何创建这个对象的细节则完全封装在具体工厂内部。工厂方法模式之所以又被称为多态工厂模式，就正是因为所有的具体工厂类都具有同一抽象父类。</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使用工厂方法模式的另一个优点是在系统中加入新产品时，无须修改抽象工厂和抽象产品提供的接口，无须修改客户端，也无须修改其他的具体工厂和具体产品，而只要添加一个具体工厂和具体产品就可以了，这样，系统的可扩展性也就变得非常好，完全符合“开闭原则”。</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46</a:t>
            </a:fld>
            <a:endParaRPr kumimoji="1" lang="zh-CN" altLang="en-US"/>
          </a:p>
        </p:txBody>
      </p:sp>
    </p:spTree>
    <p:extLst>
      <p:ext uri="{BB962C8B-B14F-4D97-AF65-F5344CB8AC3E}">
        <p14:creationId xmlns:p14="http://schemas.microsoft.com/office/powerpoint/2010/main" val="774890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工厂方法模式的主要缺点如下：</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在添加新产品时，需要编写新的具体产品类，而且还要提供与之对应的具体工厂类，系统中类的个数将成对增加，在一定程度上增加了系统的复杂度，有更多的类需要编译和运行，会给系统带来一些额外的开销。</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由于考虑到系统的可扩展性，需要引入抽象层，在客户端代码中均使用抽象层进行定义，增加了系统的抽象性和理解难度，且在实现时可能需要用到</a:t>
            </a:r>
            <a:r>
              <a:rPr lang="en-US" altLang="zh-CN" sz="1200" kern="1200" dirty="0" smtClean="0">
                <a:solidFill>
                  <a:schemeClr val="tx1"/>
                </a:solidFill>
                <a:latin typeface="+mn-lt"/>
                <a:ea typeface="+mn-ea"/>
                <a:cs typeface="+mn-cs"/>
              </a:rPr>
              <a:t>DOM</a:t>
            </a:r>
            <a:r>
              <a:rPr lang="zh-CN" altLang="en-US" sz="1200" kern="1200" dirty="0" smtClean="0">
                <a:solidFill>
                  <a:schemeClr val="tx1"/>
                </a:solidFill>
                <a:latin typeface="+mn-lt"/>
                <a:ea typeface="+mn-ea"/>
                <a:cs typeface="+mn-cs"/>
              </a:rPr>
              <a:t>、反射等技术，增加了系统的实现难度。</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47</a:t>
            </a:fld>
            <a:endParaRPr kumimoji="1" lang="zh-CN" altLang="en-US"/>
          </a:p>
        </p:txBody>
      </p:sp>
    </p:spTree>
    <p:extLst>
      <p:ext uri="{BB962C8B-B14F-4D97-AF65-F5344CB8AC3E}">
        <p14:creationId xmlns:p14="http://schemas.microsoft.com/office/powerpoint/2010/main" val="698250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(1) </a:t>
            </a:r>
            <a:r>
              <a:rPr lang="zh-CN" altLang="en-US" sz="1200" dirty="0" smtClean="0"/>
              <a:t>客户端不知道它所需要的对象的类。在工厂方法模式中，客户端不需要知道具体产品类的类名，只需要知道所对应的工厂即可，具体的产品对象由具体工厂类创建，可将具体工厂类的类名存储在配置文件或数据库中。</a:t>
            </a:r>
          </a:p>
          <a:p>
            <a:r>
              <a:rPr lang="en-US" altLang="zh-CN" sz="1200" dirty="0" smtClean="0"/>
              <a:t>(2) </a:t>
            </a:r>
            <a:r>
              <a:rPr lang="zh-CN" altLang="en-US" sz="1200" dirty="0" smtClean="0"/>
              <a:t>抽象工厂类通过其子类来指定创建哪个对象。在工厂方法模式中，对于抽象工厂类只需要提供一个创建产品的接口，而由其子类来确定具体要创建的对象，利用面向对象的多态性和里氏代换原则，在程序运行时，子类对象将覆盖父类对象，从而使得系统更容易扩展。</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48</a:t>
            </a:fld>
            <a:endParaRPr kumimoji="1" lang="zh-CN" altLang="en-US"/>
          </a:p>
        </p:txBody>
      </p:sp>
    </p:spTree>
    <p:extLst>
      <p:ext uri="{BB962C8B-B14F-4D97-AF65-F5344CB8AC3E}">
        <p14:creationId xmlns:p14="http://schemas.microsoft.com/office/powerpoint/2010/main" val="1902763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50</a:t>
            </a:fld>
            <a:endParaRPr kumimoji="1" lang="zh-CN" altLang="en-US"/>
          </a:p>
        </p:txBody>
      </p:sp>
    </p:spTree>
    <p:extLst>
      <p:ext uri="{BB962C8B-B14F-4D97-AF65-F5344CB8AC3E}">
        <p14:creationId xmlns:p14="http://schemas.microsoft.com/office/powerpoint/2010/main" val="2100947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提供了大量工厂来创建具体的界面组件，可以通过配置文件更换具体界面组件从而改变界面风格</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51</a:t>
            </a:fld>
            <a:endParaRPr kumimoji="1" lang="zh-CN" altLang="en-US"/>
          </a:p>
        </p:txBody>
      </p:sp>
    </p:spTree>
    <p:extLst>
      <p:ext uri="{BB962C8B-B14F-4D97-AF65-F5344CB8AC3E}">
        <p14:creationId xmlns:p14="http://schemas.microsoft.com/office/powerpoint/2010/main" val="1901697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52</a:t>
            </a:fld>
            <a:endParaRPr kumimoji="1" lang="zh-CN" altLang="en-US"/>
          </a:p>
        </p:txBody>
      </p:sp>
    </p:spTree>
    <p:extLst>
      <p:ext uri="{BB962C8B-B14F-4D97-AF65-F5344CB8AC3E}">
        <p14:creationId xmlns:p14="http://schemas.microsoft.com/office/powerpoint/2010/main" val="1359914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a:t>
            </a:r>
            <a:r>
              <a:rPr kumimoji="1" lang="en-US" altLang="zh-CN" dirty="0" smtClean="0"/>
              <a:t>1</a:t>
            </a:r>
            <a:r>
              <a:rPr kumimoji="1" lang="zh-CN" altLang="en-US" dirty="0" smtClean="0"/>
              <a:t>）</a:t>
            </a:r>
            <a:r>
              <a:rPr lang="zh-CN" altLang="en-US" sz="1200" dirty="0" smtClean="0"/>
              <a:t>不要听到人家说懂几个设计模式就很“牛”，只要用心学习，设计模式也就那么回事，你也可以很“牛”的，一定要有信心。</a:t>
            </a:r>
          </a:p>
          <a:p>
            <a:r>
              <a:rPr kumimoji="1" lang="zh-CN" altLang="en-US" sz="1200" dirty="0" smtClean="0"/>
              <a:t>（</a:t>
            </a:r>
            <a:r>
              <a:rPr kumimoji="1" lang="en-US" altLang="zh-CN" sz="1200" dirty="0" smtClean="0"/>
              <a:t>2</a:t>
            </a:r>
            <a:r>
              <a:rPr kumimoji="1" lang="zh-CN" altLang="en-US" sz="1200" dirty="0" smtClean="0"/>
              <a:t>）</a:t>
            </a:r>
            <a:r>
              <a:rPr lang="zh-CN" altLang="en-US" sz="1200" dirty="0" smtClean="0"/>
              <a:t>当你能够回答上述所有问题时，恭喜你，你了解一个设计模式了，至于掌握它，那就在开发中去使用吧，用多了你自然就掌握了。</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t>（</a:t>
            </a:r>
            <a:r>
              <a:rPr kumimoji="1" lang="en-US" altLang="zh-CN" sz="1200" dirty="0" smtClean="0"/>
              <a:t>3</a:t>
            </a:r>
            <a:r>
              <a:rPr kumimoji="1" lang="zh-CN" altLang="en-US" sz="1200" dirty="0" smtClean="0"/>
              <a:t>）</a:t>
            </a:r>
            <a:r>
              <a:rPr lang="zh-CN" altLang="en-US" sz="1200" dirty="0" smtClean="0"/>
              <a:t>学习设计模式的目的在于应用，如果不懂如何使用一个设计模式，而只是学过，能够说出它的用途，绘制它的结构，充其量也只能说你了解这个模式，严格一点说：不会在开发中灵活运用一个模式基本上等于没学。所以一定要做到：少说多做。</a:t>
            </a:r>
          </a:p>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14</a:t>
            </a:fld>
            <a:endParaRPr kumimoji="1" lang="zh-CN" altLang="en-US"/>
          </a:p>
        </p:txBody>
      </p:sp>
    </p:spTree>
    <p:extLst>
      <p:ext uri="{BB962C8B-B14F-4D97-AF65-F5344CB8AC3E}">
        <p14:creationId xmlns:p14="http://schemas.microsoft.com/office/powerpoint/2010/main" val="1863081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dirty="0" smtClean="0"/>
              <a:t>如一个电器工厂，它可以生产电视机、电冰箱、空调等多种电器，而不是只生产某一种电器。为了更好地理解抽象工厂模式，我们先引入两个概念：</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53</a:t>
            </a:fld>
            <a:endParaRPr kumimoji="1" lang="zh-CN" altLang="en-US"/>
          </a:p>
        </p:txBody>
      </p:sp>
    </p:spTree>
    <p:extLst>
      <p:ext uri="{BB962C8B-B14F-4D97-AF65-F5344CB8AC3E}">
        <p14:creationId xmlns:p14="http://schemas.microsoft.com/office/powerpoint/2010/main" val="685641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54</a:t>
            </a:fld>
            <a:endParaRPr kumimoji="1" lang="zh-CN" altLang="en-US"/>
          </a:p>
        </p:txBody>
      </p:sp>
    </p:spTree>
    <p:extLst>
      <p:ext uri="{BB962C8B-B14F-4D97-AF65-F5344CB8AC3E}">
        <p14:creationId xmlns:p14="http://schemas.microsoft.com/office/powerpoint/2010/main" val="1619304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55</a:t>
            </a:fld>
            <a:endParaRPr kumimoji="1" lang="zh-CN" altLang="en-US"/>
          </a:p>
        </p:txBody>
      </p:sp>
    </p:spTree>
    <p:extLst>
      <p:ext uri="{BB962C8B-B14F-4D97-AF65-F5344CB8AC3E}">
        <p14:creationId xmlns:p14="http://schemas.microsoft.com/office/powerpoint/2010/main" val="2076914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不同颜色的多个正方形、圆形和椭圆形分别构成了三个不同的产品等级结构，而相同颜色的正方形、圆形和椭圆形构成了一个产品族，每一个形状对象都位于某个产品族，并属于某个产品等级结构。图</a:t>
            </a:r>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中一共有五个产品族，分属于三个不同的产品等级结构。我们只要指明一个产品所处的产品族以及它所属的等级结构，就可以唯一确定这个产品。</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56</a:t>
            </a:fld>
            <a:endParaRPr kumimoji="1" lang="zh-CN" altLang="en-US"/>
          </a:p>
        </p:txBody>
      </p:sp>
    </p:spTree>
    <p:extLst>
      <p:ext uri="{BB962C8B-B14F-4D97-AF65-F5344CB8AC3E}">
        <p14:creationId xmlns:p14="http://schemas.microsoft.com/office/powerpoint/2010/main" val="792629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57</a:t>
            </a:fld>
            <a:endParaRPr kumimoji="1" lang="zh-CN" altLang="en-US"/>
          </a:p>
        </p:txBody>
      </p:sp>
    </p:spTree>
    <p:extLst>
      <p:ext uri="{BB962C8B-B14F-4D97-AF65-F5344CB8AC3E}">
        <p14:creationId xmlns:p14="http://schemas.microsoft.com/office/powerpoint/2010/main" val="482717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58</a:t>
            </a:fld>
            <a:endParaRPr kumimoji="1" lang="zh-CN" altLang="en-US"/>
          </a:p>
        </p:txBody>
      </p:sp>
    </p:spTree>
    <p:extLst>
      <p:ext uri="{BB962C8B-B14F-4D97-AF65-F5344CB8AC3E}">
        <p14:creationId xmlns:p14="http://schemas.microsoft.com/office/powerpoint/2010/main" val="1947321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59</a:t>
            </a:fld>
            <a:endParaRPr kumimoji="1" lang="zh-CN" altLang="en-US"/>
          </a:p>
        </p:txBody>
      </p:sp>
    </p:spTree>
    <p:extLst>
      <p:ext uri="{BB962C8B-B14F-4D97-AF65-F5344CB8AC3E}">
        <p14:creationId xmlns:p14="http://schemas.microsoft.com/office/powerpoint/2010/main" val="814815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60</a:t>
            </a:fld>
            <a:endParaRPr kumimoji="1" lang="zh-CN" altLang="en-US"/>
          </a:p>
        </p:txBody>
      </p:sp>
    </p:spTree>
    <p:extLst>
      <p:ext uri="{BB962C8B-B14F-4D97-AF65-F5344CB8AC3E}">
        <p14:creationId xmlns:p14="http://schemas.microsoft.com/office/powerpoint/2010/main" val="899150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抽象工厂模式隔离了具体类的生成，使得客户并不需要知道什么被创建。由于这种隔离，更换一个具体工厂就变得相对容易，所有的具体工厂都实现了抽象工厂中定义的那些公共接口，因此只需改变具体工厂的实例，就可以在某种程度上改变整个软件系统的行为。</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当一个产品族中的多个对象被设计成一起工作时，它能够保证客户端始终只使用同一个产品族中的对象。</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增加新的产品族很方便，无须修改已有系统，符合“开闭原则”。</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61</a:t>
            </a:fld>
            <a:endParaRPr kumimoji="1" lang="zh-CN" altLang="en-US"/>
          </a:p>
        </p:txBody>
      </p:sp>
    </p:spTree>
    <p:extLst>
      <p:ext uri="{BB962C8B-B14F-4D97-AF65-F5344CB8AC3E}">
        <p14:creationId xmlns:p14="http://schemas.microsoft.com/office/powerpoint/2010/main" val="137093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62</a:t>
            </a:fld>
            <a:endParaRPr kumimoji="1" lang="zh-CN" altLang="en-US"/>
          </a:p>
        </p:txBody>
      </p:sp>
    </p:spTree>
    <p:extLst>
      <p:ext uri="{BB962C8B-B14F-4D97-AF65-F5344CB8AC3E}">
        <p14:creationId xmlns:p14="http://schemas.microsoft.com/office/powerpoint/2010/main" val="20729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a:t>
            </a:r>
            <a:r>
              <a:rPr kumimoji="1" lang="en-US" altLang="zh-CN" dirty="0" smtClean="0"/>
              <a:t>4</a:t>
            </a:r>
            <a:r>
              <a:rPr kumimoji="1" lang="zh-CN" altLang="en-US" dirty="0" smtClean="0"/>
              <a:t>）</a:t>
            </a:r>
            <a:r>
              <a:rPr lang="zh-CN" altLang="en-US" sz="1200" dirty="0" smtClean="0"/>
              <a:t>不要试图在一个系统中用上所有的模式，也许有这样的系统，但至少目前我没有碰到过。？因为滥用的结果得不到“艺术品”一样的软件，很有可能是一堆垃圾代码。</a:t>
            </a:r>
          </a:p>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15</a:t>
            </a:fld>
            <a:endParaRPr kumimoji="1" lang="zh-CN" altLang="en-US"/>
          </a:p>
        </p:txBody>
      </p:sp>
    </p:spTree>
    <p:extLst>
      <p:ext uri="{BB962C8B-B14F-4D97-AF65-F5344CB8AC3E}">
        <p14:creationId xmlns:p14="http://schemas.microsoft.com/office/powerpoint/2010/main" val="1904085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一个系统不应当依赖于产品类实例如何被创建、组合和表达的细节，这对于所有类型的工厂模式都是很重要的，用户无须关心对象的创建过程，将对象的创建和使用解耦。</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系统中有多于一个的产品族，而每次只使用其中某一产品族。可以通过配置文件等方式来使得用户可以动态改变产品族，也可以很方便地增加新的产品族。</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属于同一个产品族的产品将在一起使用，这一约束必须在系统的设计中体现出来。同一个产品族中的产品可以是没有任何关系的对象，但是它们都具有一些共同的约束，如同一操作系统下的按钮和文本框，按钮与文本框之间没有直接关系，但它们都是属于某一操作系统的，此时具有一个共同的约束条件：操作系统的类型。</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(4) </a:t>
            </a:r>
            <a:r>
              <a:rPr lang="zh-CN" altLang="en-US" sz="1200" kern="1200" dirty="0" smtClean="0">
                <a:solidFill>
                  <a:schemeClr val="tx1"/>
                </a:solidFill>
                <a:latin typeface="+mn-lt"/>
                <a:ea typeface="+mn-ea"/>
                <a:cs typeface="+mn-cs"/>
              </a:rPr>
              <a:t>产品等级结构稳定，设计完成之后，不会向系统中增加新的产品等级结构或者删除已有的产品等级结构。</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63</a:t>
            </a:fld>
            <a:endParaRPr kumimoji="1" lang="zh-CN" altLang="en-US"/>
          </a:p>
        </p:txBody>
      </p:sp>
    </p:spTree>
    <p:extLst>
      <p:ext uri="{BB962C8B-B14F-4D97-AF65-F5344CB8AC3E}">
        <p14:creationId xmlns:p14="http://schemas.microsoft.com/office/powerpoint/2010/main" val="71622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65</a:t>
            </a:fld>
            <a:endParaRPr kumimoji="1" lang="zh-CN" altLang="en-US"/>
          </a:p>
        </p:txBody>
      </p:sp>
    </p:spTree>
    <p:extLst>
      <p:ext uri="{BB962C8B-B14F-4D97-AF65-F5344CB8AC3E}">
        <p14:creationId xmlns:p14="http://schemas.microsoft.com/office/powerpoint/2010/main" val="1583091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66</a:t>
            </a:fld>
            <a:endParaRPr kumimoji="1" lang="zh-CN" altLang="en-US"/>
          </a:p>
        </p:txBody>
      </p:sp>
    </p:spTree>
    <p:extLst>
      <p:ext uri="{BB962C8B-B14F-4D97-AF65-F5344CB8AC3E}">
        <p14:creationId xmlns:p14="http://schemas.microsoft.com/office/powerpoint/2010/main" val="1584505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67</a:t>
            </a:fld>
            <a:endParaRPr kumimoji="1" lang="zh-CN" altLang="en-US"/>
          </a:p>
        </p:txBody>
      </p:sp>
    </p:spTree>
    <p:extLst>
      <p:ext uri="{BB962C8B-B14F-4D97-AF65-F5344CB8AC3E}">
        <p14:creationId xmlns:p14="http://schemas.microsoft.com/office/powerpoint/2010/main" val="1379268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68</a:t>
            </a:fld>
            <a:endParaRPr kumimoji="1" lang="zh-CN" altLang="en-US"/>
          </a:p>
        </p:txBody>
      </p:sp>
    </p:spTree>
    <p:extLst>
      <p:ext uri="{BB962C8B-B14F-4D97-AF65-F5344CB8AC3E}">
        <p14:creationId xmlns:p14="http://schemas.microsoft.com/office/powerpoint/2010/main" val="1916314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69</a:t>
            </a:fld>
            <a:endParaRPr kumimoji="1" lang="zh-CN" altLang="en-US"/>
          </a:p>
        </p:txBody>
      </p:sp>
    </p:spTree>
    <p:extLst>
      <p:ext uri="{BB962C8B-B14F-4D97-AF65-F5344CB8AC3E}">
        <p14:creationId xmlns:p14="http://schemas.microsoft.com/office/powerpoint/2010/main" val="627861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70</a:t>
            </a:fld>
            <a:endParaRPr kumimoji="1" lang="zh-CN" altLang="en-US"/>
          </a:p>
        </p:txBody>
      </p:sp>
    </p:spTree>
    <p:extLst>
      <p:ext uri="{BB962C8B-B14F-4D97-AF65-F5344CB8AC3E}">
        <p14:creationId xmlns:p14="http://schemas.microsoft.com/office/powerpoint/2010/main" val="327548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71</a:t>
            </a:fld>
            <a:endParaRPr kumimoji="1" lang="zh-CN" altLang="en-US"/>
          </a:p>
        </p:txBody>
      </p:sp>
    </p:spTree>
    <p:extLst>
      <p:ext uri="{BB962C8B-B14F-4D97-AF65-F5344CB8AC3E}">
        <p14:creationId xmlns:p14="http://schemas.microsoft.com/office/powerpoint/2010/main" val="775694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单例模式提供了对唯一实例的受控访问。因为单例类封装了它的唯一实例，所以它可以严格控制客户怎样以及何时访问它。</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由于在系统内存中只存在一个对象，因此可以节约系统资源，对于一些需要频繁创建和销毁的对象单例模式无疑可以提高系统的性能。</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允许可变数目的实例。基于单例模式我们可以进行扩展，使用与单例控制相似的方法来获得指定个数的对象实例，既节省系统资源，又解决了单例单例对象共享过多有损性能的问题。</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72</a:t>
            </a:fld>
            <a:endParaRPr kumimoji="1" lang="zh-CN" altLang="en-US"/>
          </a:p>
        </p:txBody>
      </p:sp>
    </p:spTree>
    <p:extLst>
      <p:ext uri="{BB962C8B-B14F-4D97-AF65-F5344CB8AC3E}">
        <p14:creationId xmlns:p14="http://schemas.microsoft.com/office/powerpoint/2010/main" val="1550746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因为单例类既充当了工厂角色，提供了工厂方法，同时又充当了产品角色，包含一些业务方法，将产品的创建和产品的本身的功能融合到一起。</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现在很多面向对象语言</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如</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的运行环境都提供了自动垃圾回收的技术，因此，如果实例化的共享对象长时间不被利用，系统会认为它是垃圾，会自动销毁并回收资源，下次利用时又将重新实例化，这将导致共享的单例对象状态的丢失。</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73</a:t>
            </a:fld>
            <a:endParaRPr kumimoji="1" lang="zh-CN" altLang="en-US"/>
          </a:p>
        </p:txBody>
      </p:sp>
    </p:spTree>
    <p:extLst>
      <p:ext uri="{BB962C8B-B14F-4D97-AF65-F5344CB8AC3E}">
        <p14:creationId xmlns:p14="http://schemas.microsoft.com/office/powerpoint/2010/main" val="1638867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16</a:t>
            </a:fld>
            <a:endParaRPr kumimoji="1" lang="zh-CN" altLang="en-US"/>
          </a:p>
        </p:txBody>
      </p:sp>
    </p:spTree>
    <p:extLst>
      <p:ext uri="{BB962C8B-B14F-4D97-AF65-F5344CB8AC3E}">
        <p14:creationId xmlns:p14="http://schemas.microsoft.com/office/powerpoint/2010/main" val="1392776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系统只需要一个实例对象，如系统要求提供一个唯一的序列号生成器或资源管理器，或者需要考虑资源消耗太大而只允许创建一个对象。</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客户调用类的单个实例只允许使用一个公共访问点，除了该公共访问点，不能通过其他途径访问该实例。扩展，使用与单例控制相似的方法来获得指定个数的对象实例，既节省系统资源，又解决了单例单例对象共享过多有损性能的问题。</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74</a:t>
            </a:fld>
            <a:endParaRPr kumimoji="1" lang="zh-CN" altLang="en-US"/>
          </a:p>
        </p:txBody>
      </p:sp>
    </p:spTree>
    <p:extLst>
      <p:ext uri="{BB962C8B-B14F-4D97-AF65-F5344CB8AC3E}">
        <p14:creationId xmlns:p14="http://schemas.microsoft.com/office/powerpoint/2010/main" val="93956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由于在软件系统中我们经常会遇到需要创建多个相同或者相似对象的情况，因此原型模式在真实开发中的使用频率还是非常高的。原型模式是一种“另类”的创建型模式，创建克隆对象的工厂就是原型类自身，工厂方法由克隆方法来实现。</a:t>
            </a:r>
          </a:p>
          <a:p>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u="sng" dirty="0" smtClean="0"/>
              <a:t>需要注意的是通过克隆方法所创建的对象是全新的对象，它们在内存中拥有新的地址，通常对克隆所产生的对象进行修改对原型对象不会造成任何影响，每一个克隆对象都是相互独立的。通过不同的方式修改可以得到一系列相似但不完全相同的对象。</a:t>
            </a:r>
          </a:p>
          <a:p>
            <a:endParaRPr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77</a:t>
            </a:fld>
            <a:endParaRPr kumimoji="1" lang="zh-CN" altLang="en-US"/>
          </a:p>
        </p:txBody>
      </p:sp>
    </p:spTree>
    <p:extLst>
      <p:ext uri="{BB962C8B-B14F-4D97-AF65-F5344CB8AC3E}">
        <p14:creationId xmlns:p14="http://schemas.microsoft.com/office/powerpoint/2010/main" val="649359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78</a:t>
            </a:fld>
            <a:endParaRPr kumimoji="1" lang="zh-CN" altLang="en-US"/>
          </a:p>
        </p:txBody>
      </p:sp>
    </p:spTree>
    <p:extLst>
      <p:ext uri="{BB962C8B-B14F-4D97-AF65-F5344CB8AC3E}">
        <p14:creationId xmlns:p14="http://schemas.microsoft.com/office/powerpoint/2010/main" val="406092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由于客户类针对抽象原型类</a:t>
            </a:r>
            <a:r>
              <a:rPr lang="en-US" altLang="zh-CN" sz="1200" dirty="0" smtClean="0"/>
              <a:t>Prototype</a:t>
            </a:r>
            <a:r>
              <a:rPr lang="zh-CN" altLang="en-US" sz="1200" dirty="0" smtClean="0"/>
              <a:t>编程，因此用户可以根据需要选择具体原型类，系统具有较好的可扩展性，增加或更换具体原型类都很方便。</a:t>
            </a:r>
            <a:endParaRPr lang="zh-CN" altLang="en-US" sz="1200" b="1" dirty="0" smtClean="0"/>
          </a:p>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79</a:t>
            </a:fld>
            <a:endParaRPr kumimoji="1" lang="zh-CN" altLang="en-US"/>
          </a:p>
        </p:txBody>
      </p:sp>
    </p:spTree>
    <p:extLst>
      <p:ext uri="{BB962C8B-B14F-4D97-AF65-F5344CB8AC3E}">
        <p14:creationId xmlns:p14="http://schemas.microsoft.com/office/powerpoint/2010/main" val="1327836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80</a:t>
            </a:fld>
            <a:endParaRPr kumimoji="1" lang="zh-CN" altLang="en-US"/>
          </a:p>
        </p:txBody>
      </p:sp>
    </p:spTree>
    <p:extLst>
      <p:ext uri="{BB962C8B-B14F-4D97-AF65-F5344CB8AC3E}">
        <p14:creationId xmlns:p14="http://schemas.microsoft.com/office/powerpoint/2010/main" val="4672898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Object</a:t>
            </a:r>
            <a:r>
              <a:rPr lang="zh-CN" altLang="en-US" sz="1200" kern="1200" dirty="0" smtClean="0">
                <a:solidFill>
                  <a:schemeClr val="tx1"/>
                </a:solidFill>
                <a:latin typeface="+mn-lt"/>
                <a:ea typeface="+mn-ea"/>
                <a:cs typeface="+mn-cs"/>
              </a:rPr>
              <a:t>类提供一个</a:t>
            </a:r>
            <a:r>
              <a:rPr lang="en-US" altLang="zh-CN" sz="1200" kern="1200" dirty="0" smtClean="0">
                <a:solidFill>
                  <a:schemeClr val="tx1"/>
                </a:solidFill>
                <a:latin typeface="+mn-lt"/>
                <a:ea typeface="+mn-ea"/>
                <a:cs typeface="+mn-cs"/>
              </a:rPr>
              <a:t>clone()</a:t>
            </a:r>
            <a:r>
              <a:rPr lang="zh-CN" altLang="en-US" sz="1200" kern="1200" dirty="0" smtClean="0">
                <a:solidFill>
                  <a:schemeClr val="tx1"/>
                </a:solidFill>
                <a:latin typeface="+mn-lt"/>
                <a:ea typeface="+mn-ea"/>
                <a:cs typeface="+mn-cs"/>
              </a:rPr>
              <a:t>方法，可以将一个</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对象复制一份。因此在</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中可以直接使用</a:t>
            </a:r>
            <a:r>
              <a:rPr lang="en-US" altLang="zh-CN" sz="1200" kern="1200" dirty="0" smtClean="0">
                <a:solidFill>
                  <a:schemeClr val="tx1"/>
                </a:solidFill>
                <a:latin typeface="+mn-lt"/>
                <a:ea typeface="+mn-ea"/>
                <a:cs typeface="+mn-cs"/>
              </a:rPr>
              <a:t>Object</a:t>
            </a:r>
            <a:r>
              <a:rPr lang="zh-CN" altLang="en-US" sz="1200" kern="1200" dirty="0" smtClean="0">
                <a:solidFill>
                  <a:schemeClr val="tx1"/>
                </a:solidFill>
                <a:latin typeface="+mn-lt"/>
                <a:ea typeface="+mn-ea"/>
                <a:cs typeface="+mn-cs"/>
              </a:rPr>
              <a:t>提供的</a:t>
            </a:r>
            <a:r>
              <a:rPr lang="en-US" altLang="zh-CN" sz="1200" kern="1200" dirty="0" smtClean="0">
                <a:solidFill>
                  <a:schemeClr val="tx1"/>
                </a:solidFill>
                <a:latin typeface="+mn-lt"/>
                <a:ea typeface="+mn-ea"/>
                <a:cs typeface="+mn-cs"/>
              </a:rPr>
              <a:t>clone()</a:t>
            </a:r>
            <a:r>
              <a:rPr lang="zh-CN" altLang="en-US" sz="1200" kern="1200" dirty="0" smtClean="0">
                <a:solidFill>
                  <a:schemeClr val="tx1"/>
                </a:solidFill>
                <a:latin typeface="+mn-lt"/>
                <a:ea typeface="+mn-ea"/>
                <a:cs typeface="+mn-cs"/>
              </a:rPr>
              <a:t>方法来实现对象的克隆，</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语言中的原型模式实现很简单。</a:t>
            </a:r>
          </a:p>
          <a:p>
            <a:r>
              <a:rPr lang="zh-CN" altLang="en-US" sz="1200" kern="1200" dirty="0" smtClean="0">
                <a:solidFill>
                  <a:schemeClr val="tx1"/>
                </a:solidFill>
                <a:latin typeface="+mn-lt"/>
                <a:ea typeface="+mn-ea"/>
                <a:cs typeface="+mn-cs"/>
              </a:rPr>
              <a:t>需要注意的是能够实现克隆的</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类必须实现一个标识接口</a:t>
            </a:r>
            <a:r>
              <a:rPr lang="en-US" altLang="zh-CN" sz="1200" kern="1200" dirty="0" err="1" smtClean="0">
                <a:solidFill>
                  <a:schemeClr val="tx1"/>
                </a:solidFill>
                <a:latin typeface="+mn-lt"/>
                <a:ea typeface="+mn-ea"/>
                <a:cs typeface="+mn-cs"/>
              </a:rPr>
              <a:t>Cloneable</a:t>
            </a:r>
            <a:r>
              <a:rPr lang="zh-CN" altLang="en-US" sz="1200" kern="1200" dirty="0" smtClean="0">
                <a:solidFill>
                  <a:schemeClr val="tx1"/>
                </a:solidFill>
                <a:latin typeface="+mn-lt"/>
                <a:ea typeface="+mn-ea"/>
                <a:cs typeface="+mn-cs"/>
              </a:rPr>
              <a:t>，表示这个</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类支持被复制。如果一个类没有实现这个接口但是调用了</a:t>
            </a:r>
            <a:r>
              <a:rPr lang="en-US" altLang="zh-CN" sz="1200" kern="1200" dirty="0" smtClean="0">
                <a:solidFill>
                  <a:schemeClr val="tx1"/>
                </a:solidFill>
                <a:latin typeface="+mn-lt"/>
                <a:ea typeface="+mn-ea"/>
                <a:cs typeface="+mn-cs"/>
              </a:rPr>
              <a:t>clone()</a:t>
            </a:r>
            <a:r>
              <a:rPr lang="zh-CN" altLang="en-US" sz="1200" kern="1200" dirty="0" smtClean="0">
                <a:solidFill>
                  <a:schemeClr val="tx1"/>
                </a:solidFill>
                <a:latin typeface="+mn-lt"/>
                <a:ea typeface="+mn-ea"/>
                <a:cs typeface="+mn-cs"/>
              </a:rPr>
              <a:t>方法，</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编译器将抛出一个</a:t>
            </a:r>
            <a:r>
              <a:rPr lang="en-US" altLang="zh-CN" sz="1200" kern="1200" dirty="0" err="1" smtClean="0">
                <a:solidFill>
                  <a:schemeClr val="tx1"/>
                </a:solidFill>
                <a:latin typeface="+mn-lt"/>
                <a:ea typeface="+mn-ea"/>
                <a:cs typeface="+mn-cs"/>
              </a:rPr>
              <a:t>CloneNotSupportedException</a:t>
            </a:r>
            <a:r>
              <a:rPr lang="zh-CN" altLang="en-US" sz="1200" kern="1200" dirty="0" smtClean="0">
                <a:solidFill>
                  <a:schemeClr val="tx1"/>
                </a:solidFill>
                <a:latin typeface="+mn-lt"/>
                <a:ea typeface="+mn-ea"/>
                <a:cs typeface="+mn-cs"/>
              </a:rPr>
              <a:t>异常。</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81</a:t>
            </a:fld>
            <a:endParaRPr kumimoji="1" lang="zh-CN" altLang="en-US"/>
          </a:p>
        </p:txBody>
      </p:sp>
    </p:spTree>
    <p:extLst>
      <p:ext uri="{BB962C8B-B14F-4D97-AF65-F5344CB8AC3E}">
        <p14:creationId xmlns:p14="http://schemas.microsoft.com/office/powerpoint/2010/main" val="3484649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82</a:t>
            </a:fld>
            <a:endParaRPr kumimoji="1" lang="zh-CN" altLang="en-US"/>
          </a:p>
        </p:txBody>
      </p:sp>
    </p:spTree>
    <p:extLst>
      <p:ext uri="{BB962C8B-B14F-4D97-AF65-F5344CB8AC3E}">
        <p14:creationId xmlns:p14="http://schemas.microsoft.com/office/powerpoint/2010/main" val="13594924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系统只需要一个实例对象，如系统要求提供一个唯一的序列号生成器或资源管理器，或者需要考虑资源消耗太大而只允许创建一个对象。</a:t>
            </a: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客户调用类的单个实例只允许使用一个公共访问点，除了该公共访问点，不能通过其他途径访问该实例。扩展，使用与单例控制相似的方法来获得指定个数的对象实例，既节省系统资源，又解决了单例单例对象共享过多有损性能的问题。</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83</a:t>
            </a:fld>
            <a:endParaRPr kumimoji="1" lang="zh-CN" altLang="en-US"/>
          </a:p>
        </p:txBody>
      </p:sp>
    </p:spTree>
    <p:extLst>
      <p:ext uri="{BB962C8B-B14F-4D97-AF65-F5344CB8AC3E}">
        <p14:creationId xmlns:p14="http://schemas.microsoft.com/office/powerpoint/2010/main" val="1196968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84</a:t>
            </a:fld>
            <a:endParaRPr kumimoji="1" lang="zh-CN" altLang="en-US"/>
          </a:p>
        </p:txBody>
      </p:sp>
    </p:spTree>
    <p:extLst>
      <p:ext uri="{BB962C8B-B14F-4D97-AF65-F5344CB8AC3E}">
        <p14:creationId xmlns:p14="http://schemas.microsoft.com/office/powerpoint/2010/main" val="516640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85</a:t>
            </a:fld>
            <a:endParaRPr kumimoji="1" lang="zh-CN" altLang="en-US"/>
          </a:p>
        </p:txBody>
      </p:sp>
    </p:spTree>
    <p:extLst>
      <p:ext uri="{BB962C8B-B14F-4D97-AF65-F5344CB8AC3E}">
        <p14:creationId xmlns:p14="http://schemas.microsoft.com/office/powerpoint/2010/main" val="41851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17</a:t>
            </a:fld>
            <a:endParaRPr kumimoji="1" lang="zh-CN" altLang="en-US"/>
          </a:p>
        </p:txBody>
      </p:sp>
    </p:spTree>
    <p:extLst>
      <p:ext uri="{BB962C8B-B14F-4D97-AF65-F5344CB8AC3E}">
        <p14:creationId xmlns:p14="http://schemas.microsoft.com/office/powerpoint/2010/main" val="432616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u="sng" kern="1200" dirty="0" smtClean="0">
                <a:solidFill>
                  <a:schemeClr val="tx1"/>
                </a:solidFill>
                <a:latin typeface="+mn-lt"/>
                <a:ea typeface="+mn-ea"/>
                <a:cs typeface="+mn-cs"/>
              </a:rPr>
              <a:t>简单来说，在浅克隆中，当对象被复制时只复制它本身和其中包含的值类型的成员变量，而引用类型的成员对象并没有复制。</a:t>
            </a:r>
            <a:endParaRPr kumimoji="1" lang="zh-CN" altLang="en-US" sz="1200" b="1" u="sng"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86</a:t>
            </a:fld>
            <a:endParaRPr kumimoji="1" lang="zh-CN" altLang="en-US"/>
          </a:p>
        </p:txBody>
      </p:sp>
    </p:spTree>
    <p:extLst>
      <p:ext uri="{BB962C8B-B14F-4D97-AF65-F5344CB8AC3E}">
        <p14:creationId xmlns:p14="http://schemas.microsoft.com/office/powerpoint/2010/main" val="690127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u="sng" kern="1200" dirty="0" smtClean="0">
                <a:solidFill>
                  <a:schemeClr val="tx1"/>
                </a:solidFill>
                <a:latin typeface="+mn-lt"/>
                <a:ea typeface="+mn-ea"/>
                <a:cs typeface="+mn-cs"/>
              </a:rPr>
              <a:t>简单来说，在深克隆中，除了对象本身被复制外，对象所包含的所有成员变量也将复制</a:t>
            </a:r>
            <a:endParaRPr kumimoji="1" lang="zh-CN" altLang="en-US" sz="1200" b="1" u="sng"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87</a:t>
            </a:fld>
            <a:endParaRPr kumimoji="1" lang="zh-CN" altLang="en-US"/>
          </a:p>
        </p:txBody>
      </p:sp>
    </p:spTree>
    <p:extLst>
      <p:ext uri="{BB962C8B-B14F-4D97-AF65-F5344CB8AC3E}">
        <p14:creationId xmlns:p14="http://schemas.microsoft.com/office/powerpoint/2010/main" val="1581488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88</a:t>
            </a:fld>
            <a:endParaRPr kumimoji="1" lang="zh-CN" altLang="en-US"/>
          </a:p>
        </p:txBody>
      </p:sp>
    </p:spTree>
    <p:extLst>
      <p:ext uri="{BB962C8B-B14F-4D97-AF65-F5344CB8AC3E}">
        <p14:creationId xmlns:p14="http://schemas.microsoft.com/office/powerpoint/2010/main" val="10024248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当创建新的对象实例较为复杂时，使用原型模式可以简化对象的创建过程，通过复制一个已有实例可以提高新实例的创建效率。</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扩展性较好，由于在原型模式中提供了抽象原型类，在客户端可以针对抽象原型类进行编程，而将具体原型类写在配置文件中，增加或减少产品类对原有系统都没有任何影响。</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原型模式提供了简化的创建结构，工厂方法模式常常需要有一个与产品类等级结构相同的工厂等级结构，而原型模式就不需要这样，原型模式中产品的复制是通过封装在原型类中的克隆方法实现的，无须专门的工厂类来创建产品。</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(4) </a:t>
            </a:r>
            <a:r>
              <a:rPr lang="zh-CN" altLang="en-US" sz="1200" kern="1200" dirty="0" smtClean="0">
                <a:solidFill>
                  <a:schemeClr val="tx1"/>
                </a:solidFill>
                <a:latin typeface="+mn-lt"/>
                <a:ea typeface="+mn-ea"/>
                <a:cs typeface="+mn-cs"/>
              </a:rPr>
              <a:t>可以使用深克隆的方式保存对象的状态，使用原型模式将对象复制一份并将其状态保存起来，以便在需要的时候使用（如恢复到某一历史状态），可辅助实现撤销操作。</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89</a:t>
            </a:fld>
            <a:endParaRPr kumimoji="1" lang="zh-CN" altLang="en-US"/>
          </a:p>
        </p:txBody>
      </p:sp>
    </p:spTree>
    <p:extLst>
      <p:ext uri="{BB962C8B-B14F-4D97-AF65-F5344CB8AC3E}">
        <p14:creationId xmlns:p14="http://schemas.microsoft.com/office/powerpoint/2010/main" val="10992170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需要为每一个类配备一个克隆方法，而且该克隆方法位于一个类的内部，当对已有的类进行改造时，需要修改源代码，违背了“开闭原则”。</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在实现深克隆时需要编写较为复杂的代码，而且当对象之间存在多重的嵌套引用时，为了实现深克隆，每一层对象对应的类都必须支持深克隆，实现起来可能会比较麻烦。</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90</a:t>
            </a:fld>
            <a:endParaRPr kumimoji="1" lang="zh-CN" altLang="en-US"/>
          </a:p>
        </p:txBody>
      </p:sp>
    </p:spTree>
    <p:extLst>
      <p:ext uri="{BB962C8B-B14F-4D97-AF65-F5344CB8AC3E}">
        <p14:creationId xmlns:p14="http://schemas.microsoft.com/office/powerpoint/2010/main" val="1653818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91</a:t>
            </a:fld>
            <a:endParaRPr kumimoji="1" lang="zh-CN" altLang="en-US"/>
          </a:p>
        </p:txBody>
      </p:sp>
    </p:spTree>
    <p:extLst>
      <p:ext uri="{BB962C8B-B14F-4D97-AF65-F5344CB8AC3E}">
        <p14:creationId xmlns:p14="http://schemas.microsoft.com/office/powerpoint/2010/main" val="3607931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建造者模式是较为复杂的创建型模式，它将客户端与包含多个组成部分（或部件）的复杂对象的创建过程分离，客户端无须知道复杂对象的内部组成部分与装配方式，只需要知道所需建造者的类型即可。它关注如何一步一步创建一个的复杂对象，不同的具体建造者定义了不同的创建过程，且具体建造者相互独立，增加新的建造者非常方便，无须修改已有代码，系统具有较好的扩展性。</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93</a:t>
            </a:fld>
            <a:endParaRPr kumimoji="1" lang="zh-CN" altLang="en-US"/>
          </a:p>
        </p:txBody>
      </p:sp>
    </p:spTree>
    <p:extLst>
      <p:ext uri="{BB962C8B-B14F-4D97-AF65-F5344CB8AC3E}">
        <p14:creationId xmlns:p14="http://schemas.microsoft.com/office/powerpoint/2010/main" val="13447444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94</a:t>
            </a:fld>
            <a:endParaRPr kumimoji="1" lang="zh-CN" altLang="en-US"/>
          </a:p>
        </p:txBody>
      </p:sp>
    </p:spTree>
    <p:extLst>
      <p:ext uri="{BB962C8B-B14F-4D97-AF65-F5344CB8AC3E}">
        <p14:creationId xmlns:p14="http://schemas.microsoft.com/office/powerpoint/2010/main" val="6493256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95</a:t>
            </a:fld>
            <a:endParaRPr kumimoji="1" lang="zh-CN" altLang="en-US"/>
          </a:p>
        </p:txBody>
      </p:sp>
    </p:spTree>
    <p:extLst>
      <p:ext uri="{BB962C8B-B14F-4D97-AF65-F5344CB8AC3E}">
        <p14:creationId xmlns:p14="http://schemas.microsoft.com/office/powerpoint/2010/main" val="20852664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客户端一般只需要与指挥者进行交互，在客户端确定具体建造者的类型，并实例化具体建造者对象（也可以通过配置文件和反射机制），然后通过指挥者类的构造函数或者</a:t>
            </a:r>
            <a:r>
              <a:rPr lang="en-US" altLang="zh-CN" sz="1200" dirty="0" smtClean="0"/>
              <a:t>Setter</a:t>
            </a:r>
            <a:r>
              <a:rPr lang="zh-CN" altLang="en-US" sz="1200" dirty="0" smtClean="0"/>
              <a:t>方法将该对象传入指挥者类中。</a:t>
            </a:r>
            <a:endParaRPr lang="zh-CN" altLang="en-US" sz="1200" b="1" dirty="0" smtClean="0"/>
          </a:p>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96</a:t>
            </a:fld>
            <a:endParaRPr kumimoji="1" lang="zh-CN" altLang="en-US"/>
          </a:p>
        </p:txBody>
      </p:sp>
    </p:spTree>
    <p:extLst>
      <p:ext uri="{BB962C8B-B14F-4D97-AF65-F5344CB8AC3E}">
        <p14:creationId xmlns:p14="http://schemas.microsoft.com/office/powerpoint/2010/main" val="676036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lt"/>
                <a:ea typeface="+mn-ea"/>
                <a:cs typeface="+mn-cs"/>
              </a:rPr>
              <a:t>单一职责原则告诉我们：一个类不能太“累”！在软件系统中，一个类（大到模块，小到方法）承担的职责越多，它被复用的可能性就越小，而且一个类承担的职责过多，就相当于将这些职责耦合在一起，当其中一个职责变化时，可能会影响其他职责的运作，因此要将这些职责进行分离，将不同的职责封装在不同的类中，即将不同的变化原因封装在不同的类中，如果多个职责总是同时发生改变则可将它们封装在同一类中。</a:t>
            </a:r>
            <a:endParaRPr kumimoji="1" lang="zh-CN" altLang="en-US" b="1"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18</a:t>
            </a:fld>
            <a:endParaRPr kumimoji="1" lang="zh-CN" altLang="en-US"/>
          </a:p>
        </p:txBody>
      </p:sp>
    </p:spTree>
    <p:extLst>
      <p:ext uri="{BB962C8B-B14F-4D97-AF65-F5344CB8AC3E}">
        <p14:creationId xmlns:p14="http://schemas.microsoft.com/office/powerpoint/2010/main" val="771750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97</a:t>
            </a:fld>
            <a:endParaRPr kumimoji="1" lang="zh-CN" altLang="en-US"/>
          </a:p>
        </p:txBody>
      </p:sp>
    </p:spTree>
    <p:extLst>
      <p:ext uri="{BB962C8B-B14F-4D97-AF65-F5344CB8AC3E}">
        <p14:creationId xmlns:p14="http://schemas.microsoft.com/office/powerpoint/2010/main" val="157394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98</a:t>
            </a:fld>
            <a:endParaRPr kumimoji="1" lang="zh-CN" altLang="en-US"/>
          </a:p>
        </p:txBody>
      </p:sp>
    </p:spTree>
    <p:extLst>
      <p:ext uri="{BB962C8B-B14F-4D97-AF65-F5344CB8AC3E}">
        <p14:creationId xmlns:p14="http://schemas.microsoft.com/office/powerpoint/2010/main" val="13661044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99</a:t>
            </a:fld>
            <a:endParaRPr kumimoji="1" lang="zh-CN" altLang="en-US"/>
          </a:p>
        </p:txBody>
      </p:sp>
    </p:spTree>
    <p:extLst>
      <p:ext uri="{BB962C8B-B14F-4D97-AF65-F5344CB8AC3E}">
        <p14:creationId xmlns:p14="http://schemas.microsoft.com/office/powerpoint/2010/main" val="18371945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100</a:t>
            </a:fld>
            <a:endParaRPr kumimoji="1" lang="zh-CN" altLang="en-US"/>
          </a:p>
        </p:txBody>
      </p:sp>
    </p:spTree>
    <p:extLst>
      <p:ext uri="{BB962C8B-B14F-4D97-AF65-F5344CB8AC3E}">
        <p14:creationId xmlns:p14="http://schemas.microsoft.com/office/powerpoint/2010/main" val="2121537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需要为每一个类配备一个克隆方法，而且该克隆方法位于一个类的内部，当对已有的类进行改造时，需要修改源代码，违背了“开闭原则”。</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在实现深克隆时需要编写较为复杂的代码，而且当对象之间存在多重的嵌套引用时，为了实现深克隆，每一层对象对应的类都必须支持深克隆，实现起来可能会比较麻烦。</a:t>
            </a:r>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101</a:t>
            </a:fld>
            <a:endParaRPr kumimoji="1" lang="zh-CN" altLang="en-US"/>
          </a:p>
        </p:txBody>
      </p:sp>
    </p:spTree>
    <p:extLst>
      <p:ext uri="{BB962C8B-B14F-4D97-AF65-F5344CB8AC3E}">
        <p14:creationId xmlns:p14="http://schemas.microsoft.com/office/powerpoint/2010/main" val="19107031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a:t>
            </a:r>
            <a:r>
              <a:rPr lang="en-US" altLang="zh-CN" sz="1200" smtClean="0"/>
              <a:t>3</a:t>
            </a:r>
            <a:r>
              <a:rPr lang="zh-CN" altLang="en-US" sz="1200" smtClean="0"/>
              <a:t>）在</a:t>
            </a:r>
            <a:r>
              <a:rPr lang="zh-CN" altLang="en-US" sz="1200" dirty="0" smtClean="0"/>
              <a:t>建造者模式中通过引入了指挥者类，将创建过程封装在指挥者类中，而不在建造者类和客户类中。</a:t>
            </a:r>
          </a:p>
          <a:p>
            <a:endParaRPr kumimoji="1" lang="zh-CN" altLang="en-US" sz="1200"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102</a:t>
            </a:fld>
            <a:endParaRPr kumimoji="1" lang="zh-CN" altLang="en-US"/>
          </a:p>
        </p:txBody>
      </p:sp>
    </p:spTree>
    <p:extLst>
      <p:ext uri="{BB962C8B-B14F-4D97-AF65-F5344CB8AC3E}">
        <p14:creationId xmlns:p14="http://schemas.microsoft.com/office/powerpoint/2010/main" val="2076411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任何软件都需要面临一个很重要的问题，即它们的需求会随时间的推移而发生变化。当软件系统需要面对新的需求时，我们应该尽量保证系统的设计框架是稳定的。如果一个软件设计符合开闭原则，那么可以非常方便地对系统进行扩展，而且在扩展时无须修改现有代码，使得软件系统在拥有适应性和灵活性的同时具备较好的稳定性和延续性。随着软件规模越来越大，软件寿命越来越长，软件维护成本越来越高，设计满足开闭原则的软件系统也变得越来越重要。</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等编程语言中，可以为系统定义一个相对稳定的抽象层，而将不同的实现行为移至具体的实现层中完成。在很多面向对象编程语言中都提供了接口、抽象类等机制，可以通过它们定义系统的抽象层，再通过具体类来进行扩展。如果需要修改系统的行为，无须对抽象层进行任何改动，只需要增加新的具体类来实现新的业务功能即可，实现在不修改已有代码的基础上扩展系统的功能，达到开闭原则的要求。</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19</a:t>
            </a:fld>
            <a:endParaRPr kumimoji="1" lang="zh-CN" altLang="en-US"/>
          </a:p>
        </p:txBody>
      </p:sp>
    </p:spTree>
    <p:extLst>
      <p:ext uri="{BB962C8B-B14F-4D97-AF65-F5344CB8AC3E}">
        <p14:creationId xmlns:p14="http://schemas.microsoft.com/office/powerpoint/2010/main" val="1449703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lt"/>
                <a:ea typeface="+mn-ea"/>
                <a:cs typeface="+mn-cs"/>
              </a:rPr>
              <a:t>在软件中将一个基类对象替换成它的子类对象，程序将不会产生任何错误和异常，反过来则不成立，如果一个软件实体使用的是一个子类对象的话，那么它不一定能够使用基类对象！</a:t>
            </a:r>
          </a:p>
          <a:p>
            <a:endParaRPr kumimoji="1" lang="zh-CN" altLang="en-US" sz="1200" b="1" kern="1200" dirty="0" smtClean="0">
              <a:solidFill>
                <a:schemeClr val="tx1"/>
              </a:solidFill>
              <a:latin typeface="+mn-lt"/>
              <a:ea typeface="+mn-ea"/>
              <a:cs typeface="+mn-cs"/>
            </a:endParaRPr>
          </a:p>
          <a:p>
            <a:pPr marL="228600" indent="-228600">
              <a:buAutoNum type="arabicParenBoth"/>
            </a:pPr>
            <a:r>
              <a:rPr lang="zh-CN" altLang="en-US" sz="1200" kern="1200" dirty="0" smtClean="0">
                <a:solidFill>
                  <a:schemeClr val="tx1"/>
                </a:solidFill>
                <a:latin typeface="+mn-lt"/>
                <a:ea typeface="+mn-ea"/>
                <a:cs typeface="+mn-cs"/>
              </a:rPr>
              <a:t> 如果一个方法只存在子类中，在父类中不提供相应的声明，则无法在以父类定义的对象中使用该方法。</a:t>
            </a:r>
          </a:p>
          <a:p>
            <a:pPr marL="0" indent="0">
              <a:buNone/>
            </a:pPr>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我们在运用里氏代换原则时，尽量把父类设计为抽象类或者接口，让子类继承父类或实现父接口，并实现在父类中声明的方法，运行时，子类实例替换父类实例，我们可以很方便地扩展系统的功能，同时无须修改原有子类的代码，增加新的功能可以通过增加一个新的子类来实现。里氏代换原则是开闭原则的具体实现手段之一。</a:t>
            </a:r>
            <a:endParaRPr kumimoji="1" lang="zh-CN" altLang="en-US" dirty="0"/>
          </a:p>
        </p:txBody>
      </p:sp>
      <p:sp>
        <p:nvSpPr>
          <p:cNvPr id="4" name="幻灯片编号占位符 3"/>
          <p:cNvSpPr>
            <a:spLocks noGrp="1"/>
          </p:cNvSpPr>
          <p:nvPr>
            <p:ph type="sldNum" sz="quarter" idx="10"/>
          </p:nvPr>
        </p:nvSpPr>
        <p:spPr/>
        <p:txBody>
          <a:bodyPr/>
          <a:lstStyle/>
          <a:p>
            <a:fld id="{5540A06C-3DC1-0B45-A2EA-4E668A274977}" type="slidenum">
              <a:rPr kumimoji="1" lang="zh-CN" altLang="en-US" smtClean="0"/>
              <a:t>20</a:t>
            </a:fld>
            <a:endParaRPr kumimoji="1" lang="zh-CN" altLang="en-US"/>
          </a:p>
        </p:txBody>
      </p:sp>
    </p:spTree>
    <p:extLst>
      <p:ext uri="{BB962C8B-B14F-4D97-AF65-F5344CB8AC3E}">
        <p14:creationId xmlns:p14="http://schemas.microsoft.com/office/powerpoint/2010/main" val="337603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9/29/15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9/29/15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9/29/15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9/29/15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9/29/15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9/29/15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796027F-7875-4030-9381-8BD8C4F21935}" type="datetimeFigureOut">
              <a:rPr lang="en-US" dirty="0"/>
              <a:t>9/29/15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9/29/15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9/29/15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9/29/15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9/29/15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9/29/15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9/29/15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9/29/15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1.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3.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4.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5.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7.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设计模式分享</a:t>
            </a:r>
            <a:endParaRPr kumimoji="1" lang="zh-CN" altLang="en-US" dirty="0"/>
          </a:p>
        </p:txBody>
      </p:sp>
      <p:sp>
        <p:nvSpPr>
          <p:cNvPr id="3" name="副标题 2"/>
          <p:cNvSpPr>
            <a:spLocks noGrp="1"/>
          </p:cNvSpPr>
          <p:nvPr>
            <p:ph type="subTitle" idx="1"/>
          </p:nvPr>
        </p:nvSpPr>
        <p:spPr/>
        <p:txBody>
          <a:bodyPr/>
          <a:lstStyle/>
          <a:p>
            <a:r>
              <a:rPr kumimoji="1" lang="en-US" altLang="zh-CN" dirty="0" err="1" smtClean="0"/>
              <a:t>AutHor</a:t>
            </a:r>
            <a:r>
              <a:rPr kumimoji="1" lang="zh-CN" altLang="en-US" dirty="0" smtClean="0"/>
              <a:t>  </a:t>
            </a:r>
            <a:r>
              <a:rPr kumimoji="1" lang="en-US" altLang="zh-CN" dirty="0" smtClean="0"/>
              <a:t>By</a:t>
            </a:r>
            <a:r>
              <a:rPr kumimoji="1" lang="zh-CN" altLang="en-US" dirty="0" smtClean="0"/>
              <a:t> </a:t>
            </a:r>
            <a:r>
              <a:rPr kumimoji="1" lang="en-US" altLang="zh-CN" dirty="0" smtClean="0"/>
              <a:t>junli3</a:t>
            </a:r>
            <a:endParaRPr kumimoji="1" lang="zh-CN" altLang="en-US" dirty="0"/>
          </a:p>
        </p:txBody>
      </p:sp>
    </p:spTree>
    <p:extLst>
      <p:ext uri="{BB962C8B-B14F-4D97-AF65-F5344CB8AC3E}">
        <p14:creationId xmlns:p14="http://schemas.microsoft.com/office/powerpoint/2010/main" val="2067160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p:txBody>
          <a:bodyPr>
            <a:normAutofit/>
          </a:bodyPr>
          <a:lstStyle/>
          <a:p>
            <a:pPr marL="0" indent="0">
              <a:buNone/>
            </a:pPr>
            <a:r>
              <a:rPr lang="zh-CN" altLang="en-US" sz="2800" dirty="0" smtClean="0"/>
              <a:t>（</a:t>
            </a:r>
            <a:r>
              <a:rPr lang="en-US" altLang="zh-CN" sz="2800" dirty="0" smtClean="0"/>
              <a:t>2</a:t>
            </a:r>
            <a:r>
              <a:rPr lang="zh-CN" altLang="en-US" sz="2800" dirty="0" smtClean="0"/>
              <a:t>）设计</a:t>
            </a:r>
            <a:r>
              <a:rPr lang="zh-CN" altLang="en-US" sz="2800" dirty="0"/>
              <a:t>模式提供了一套通用的设计词汇和一种通用的形式来方便开发人员之间沟通和交流，使得设计方案更加通俗易懂</a:t>
            </a:r>
            <a:r>
              <a:rPr lang="zh-CN" altLang="en-US" sz="2800" dirty="0" smtClean="0"/>
              <a:t>。因为</a:t>
            </a:r>
            <a:r>
              <a:rPr lang="zh-CN" altLang="en-US" sz="2800" dirty="0"/>
              <a:t>设计模式是跨语言、跨平台、跨应用、跨国界的，。</a:t>
            </a:r>
            <a:endParaRPr lang="zh-CN" altLang="en-US" sz="2800" b="1" dirty="0" smtClean="0"/>
          </a:p>
        </p:txBody>
      </p:sp>
    </p:spTree>
    <p:extLst>
      <p:ext uri="{BB962C8B-B14F-4D97-AF65-F5344CB8AC3E}">
        <p14:creationId xmlns:p14="http://schemas.microsoft.com/office/powerpoint/2010/main" val="15630055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主要优点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fontScale="92500" lnSpcReduction="10000"/>
          </a:bodyPr>
          <a:lstStyle/>
          <a:p>
            <a:r>
              <a:rPr lang="en-US" altLang="zh-CN" sz="2800" dirty="0" smtClean="0"/>
              <a:t>(</a:t>
            </a:r>
            <a:r>
              <a:rPr lang="en-US" altLang="zh-CN" sz="2800" dirty="0"/>
              <a:t>1) </a:t>
            </a:r>
            <a:r>
              <a:rPr lang="zh-CN" altLang="en-US" sz="2800" dirty="0"/>
              <a:t>在建造者模式中，客户端不必知道产品内部组成的细节，将产品本身与产品的创建过程解耦，使得相同的创建过程可以创建不同的产品对象。</a:t>
            </a:r>
          </a:p>
          <a:p>
            <a:r>
              <a:rPr lang="en-US" altLang="zh-CN" sz="2800" dirty="0"/>
              <a:t>(2) </a:t>
            </a:r>
            <a:r>
              <a:rPr lang="zh-CN" altLang="en-US" sz="2800" dirty="0"/>
              <a:t>每一个具体建造者都相对独立，而与其他的具体建造者无关，因此可以很方便地替换具体建造者或增加新的具体建造者，用户使用不同的具体建造者即可得到不同的产品对象</a:t>
            </a:r>
            <a:r>
              <a:rPr lang="zh-CN" altLang="en-US" sz="2800" dirty="0" smtClean="0"/>
              <a:t>。”</a:t>
            </a:r>
            <a:endParaRPr lang="zh-CN" altLang="en-US" sz="2800" dirty="0"/>
          </a:p>
          <a:p>
            <a:r>
              <a:rPr lang="en-US" altLang="zh-CN" sz="2800" dirty="0"/>
              <a:t>(3) </a:t>
            </a:r>
            <a:r>
              <a:rPr lang="zh-CN" altLang="en-US" sz="2800" dirty="0"/>
              <a:t>可以更加精细地控制产品的创建过程。将复杂产品的创建步骤分解在不同的方法中，使得创建过程更加清晰，也更方便使用程序来控制创建过程。</a:t>
            </a:r>
            <a:endParaRPr lang="zh-CN" altLang="en-US" sz="2800" b="1" dirty="0"/>
          </a:p>
        </p:txBody>
      </p:sp>
    </p:spTree>
    <p:extLst>
      <p:ext uri="{BB962C8B-B14F-4D97-AF65-F5344CB8AC3E}">
        <p14:creationId xmlns:p14="http://schemas.microsoft.com/office/powerpoint/2010/main" val="13600302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主要缺点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a:t>(1) </a:t>
            </a:r>
            <a:r>
              <a:rPr lang="zh-CN" altLang="en-US" sz="2800" dirty="0"/>
              <a:t>建造者模式所创建的产品一般具有较多的共同点，其组成部分相似，如果产品之间的差异性很大，例如很多组成部分都不相同，不适合使用建造者模式，因此其使用范围受到一定的限制。</a:t>
            </a:r>
          </a:p>
          <a:p>
            <a:r>
              <a:rPr lang="en-US" altLang="zh-CN" sz="2800" dirty="0"/>
              <a:t>(2) </a:t>
            </a:r>
            <a:r>
              <a:rPr lang="zh-CN" altLang="en-US" sz="2800" dirty="0"/>
              <a:t>如果产品的内部变化复杂，可能会导致需要定义很多具体建造者类来实现这种变化，导致系统变得很庞大，增加系统的理解难度和运行成本。</a:t>
            </a:r>
            <a:endParaRPr lang="zh-CN" altLang="en-US" sz="2800" b="1" dirty="0"/>
          </a:p>
        </p:txBody>
      </p:sp>
    </p:spTree>
    <p:extLst>
      <p:ext uri="{BB962C8B-B14F-4D97-AF65-F5344CB8AC3E}">
        <p14:creationId xmlns:p14="http://schemas.microsoft.com/office/powerpoint/2010/main" val="8452054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适用场景</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a:t>(1) </a:t>
            </a:r>
            <a:r>
              <a:rPr lang="zh-CN" altLang="en-US" sz="2800" dirty="0"/>
              <a:t>需要生成的产品对象有复杂的内部结构，这些产品对象通常包含多个成员属性。</a:t>
            </a:r>
          </a:p>
          <a:p>
            <a:r>
              <a:rPr lang="en-US" altLang="zh-CN" sz="2800" dirty="0"/>
              <a:t>(2) </a:t>
            </a:r>
            <a:r>
              <a:rPr lang="zh-CN" altLang="en-US" sz="2800" dirty="0"/>
              <a:t>需要生成的产品对象的属性相互依赖，需要指定其生成顺序。</a:t>
            </a:r>
          </a:p>
          <a:p>
            <a:r>
              <a:rPr lang="en-US" altLang="zh-CN" sz="2800" dirty="0"/>
              <a:t>(3) </a:t>
            </a:r>
            <a:r>
              <a:rPr lang="zh-CN" altLang="en-US" sz="2800" dirty="0"/>
              <a:t>对象的创建过程独立于创建该对象的</a:t>
            </a:r>
            <a:r>
              <a:rPr lang="zh-CN" altLang="en-US" sz="2800"/>
              <a:t>类</a:t>
            </a:r>
            <a:r>
              <a:rPr lang="zh-CN" altLang="en-US" sz="2800" smtClean="0"/>
              <a:t>。</a:t>
            </a:r>
          </a:p>
          <a:p>
            <a:r>
              <a:rPr lang="en-US" altLang="zh-CN" sz="2800" smtClean="0"/>
              <a:t>(</a:t>
            </a:r>
            <a:r>
              <a:rPr lang="en-US" altLang="zh-CN" sz="2800" dirty="0"/>
              <a:t>4) </a:t>
            </a:r>
            <a:r>
              <a:rPr lang="zh-CN" altLang="en-US" sz="2800" dirty="0"/>
              <a:t>隔离复杂对象的创建和使用，并使得相同的创建过程可以创建不同的产品。</a:t>
            </a:r>
          </a:p>
        </p:txBody>
      </p:sp>
    </p:spTree>
    <p:extLst>
      <p:ext uri="{BB962C8B-B14F-4D97-AF65-F5344CB8AC3E}">
        <p14:creationId xmlns:p14="http://schemas.microsoft.com/office/powerpoint/2010/main" val="1864078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p:txBody>
          <a:bodyPr>
            <a:normAutofit/>
          </a:bodyPr>
          <a:lstStyle/>
          <a:p>
            <a:pPr marL="0" indent="0">
              <a:buNone/>
            </a:pPr>
            <a:r>
              <a:rPr lang="en-US" altLang="zh-CN" sz="2800" dirty="0"/>
              <a:t>(3) </a:t>
            </a:r>
            <a:r>
              <a:rPr lang="zh-CN" altLang="en-US" sz="2800" dirty="0" smtClean="0"/>
              <a:t>大部分设计</a:t>
            </a:r>
            <a:r>
              <a:rPr lang="zh-CN" altLang="en-US" sz="2800" dirty="0"/>
              <a:t>模式将有助于提高系统的灵活性和可扩展性，让我们在不修改或者少修改现有系统的基础上增加、删除或者替换功能模块</a:t>
            </a:r>
            <a:r>
              <a:rPr lang="zh-CN" altLang="en-US" sz="2800" dirty="0" smtClean="0"/>
              <a:t>。</a:t>
            </a:r>
            <a:endParaRPr lang="zh-CN" altLang="en-US" sz="2800" b="1" dirty="0" smtClean="0"/>
          </a:p>
        </p:txBody>
      </p:sp>
    </p:spTree>
    <p:extLst>
      <p:ext uri="{BB962C8B-B14F-4D97-AF65-F5344CB8AC3E}">
        <p14:creationId xmlns:p14="http://schemas.microsoft.com/office/powerpoint/2010/main" val="1327770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p:txBody>
          <a:bodyPr>
            <a:normAutofit/>
          </a:bodyPr>
          <a:lstStyle/>
          <a:p>
            <a:pPr marL="0" indent="0">
              <a:buNone/>
            </a:pPr>
            <a:r>
              <a:rPr lang="en-US" altLang="zh-CN" sz="2800" dirty="0"/>
              <a:t>(4) </a:t>
            </a:r>
            <a:r>
              <a:rPr lang="zh-CN" altLang="en-US" sz="2800" dirty="0"/>
              <a:t>合理使用设计模式并对设计模式的使用情况进行文档化，将有助于别人更快地理解系统</a:t>
            </a:r>
            <a:r>
              <a:rPr lang="zh-CN" altLang="en-US" sz="2800" dirty="0" smtClean="0"/>
              <a:t>。</a:t>
            </a:r>
            <a:endParaRPr lang="zh-CN" altLang="en-US" sz="2800" b="1" dirty="0" smtClean="0"/>
          </a:p>
        </p:txBody>
      </p:sp>
    </p:spTree>
    <p:extLst>
      <p:ext uri="{BB962C8B-B14F-4D97-AF65-F5344CB8AC3E}">
        <p14:creationId xmlns:p14="http://schemas.microsoft.com/office/powerpoint/2010/main" val="91121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p:txBody>
          <a:bodyPr>
            <a:normAutofit/>
          </a:bodyPr>
          <a:lstStyle/>
          <a:p>
            <a:pPr marL="0" indent="0">
              <a:buNone/>
            </a:pPr>
            <a:r>
              <a:rPr lang="en-US" altLang="zh-CN" sz="2800" dirty="0"/>
              <a:t>(5) </a:t>
            </a:r>
            <a:r>
              <a:rPr lang="zh-CN" altLang="en-US" sz="2800" dirty="0" smtClean="0"/>
              <a:t>学习</a:t>
            </a:r>
            <a:r>
              <a:rPr lang="zh-CN" altLang="en-US" sz="2800" dirty="0"/>
              <a:t>设计模式将有助于初学者更加深入地理解面向对象</a:t>
            </a:r>
            <a:r>
              <a:rPr lang="zh-CN" altLang="en-US" sz="2800" dirty="0" smtClean="0"/>
              <a:t>思想</a:t>
            </a:r>
            <a:r>
              <a:rPr lang="zh-CN" altLang="en-US" sz="2800" dirty="0"/>
              <a:t>。</a:t>
            </a:r>
            <a:endParaRPr lang="zh-CN" altLang="en-US" sz="2800" b="1" dirty="0" smtClean="0"/>
          </a:p>
        </p:txBody>
      </p:sp>
    </p:spTree>
    <p:extLst>
      <p:ext uri="{BB962C8B-B14F-4D97-AF65-F5344CB8AC3E}">
        <p14:creationId xmlns:p14="http://schemas.microsoft.com/office/powerpoint/2010/main" val="1850444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a:xfrm>
            <a:off x="1103312" y="1280160"/>
            <a:ext cx="8946541" cy="4968239"/>
          </a:xfrm>
        </p:spPr>
        <p:txBody>
          <a:bodyPr>
            <a:normAutofit fontScale="92500" lnSpcReduction="10000"/>
          </a:bodyPr>
          <a:lstStyle/>
          <a:p>
            <a:r>
              <a:rPr lang="en-US" altLang="zh-CN" sz="2800" dirty="0"/>
              <a:t>(1) </a:t>
            </a:r>
            <a:r>
              <a:rPr lang="zh-CN" altLang="en-US" sz="2800" dirty="0"/>
              <a:t>掌握设计模式并不是件很难的事情，关键在于多思考，多</a:t>
            </a:r>
            <a:r>
              <a:rPr lang="zh-CN" altLang="en-US" sz="2800" dirty="0" smtClean="0"/>
              <a:t>实践。</a:t>
            </a:r>
            <a:endParaRPr lang="zh-CN" altLang="en-US" sz="2800" dirty="0"/>
          </a:p>
          <a:p>
            <a:r>
              <a:rPr lang="en-US" altLang="zh-CN" sz="2800" dirty="0" smtClean="0"/>
              <a:t>(</a:t>
            </a:r>
            <a:r>
              <a:rPr lang="en-US" altLang="zh-CN" sz="2800" dirty="0"/>
              <a:t>2) </a:t>
            </a:r>
            <a:r>
              <a:rPr lang="zh-CN" altLang="en-US" sz="2800" dirty="0"/>
              <a:t>在学习每一个设计模式时至少应该掌握如下几点：这个设计模式的意图是什么，它要解决一个什么问题，什么时候可以使用它；它是如何解决的，掌握它的结构图，记住它的关键代码；能够想到至少两个它的应用实例，一个生活中的，一个软件中的；这个模式的优缺点是什么，在使用时要注意什么</a:t>
            </a:r>
            <a:r>
              <a:rPr lang="zh-CN" altLang="en-US" sz="2800" dirty="0" smtClean="0"/>
              <a:t>。</a:t>
            </a:r>
            <a:endParaRPr lang="zh-CN" altLang="en-US" sz="2800" dirty="0"/>
          </a:p>
          <a:p>
            <a:r>
              <a:rPr lang="en-US" altLang="zh-CN" sz="2800" dirty="0" smtClean="0"/>
              <a:t>(</a:t>
            </a:r>
            <a:r>
              <a:rPr lang="en-US" altLang="zh-CN" sz="2800" dirty="0"/>
              <a:t>3) “</a:t>
            </a:r>
            <a:r>
              <a:rPr lang="zh-CN" altLang="en-US" sz="2800" dirty="0"/>
              <a:t>如果想体验一下运用模式的感觉，那么最好的方法就是运用它们”。正如在本章最开始所说的，设计模式是“内功心法”，它还是要与“实战招式”相结合才能够相得益彰</a:t>
            </a:r>
            <a:r>
              <a:rPr lang="zh-CN" altLang="en-US" sz="2800" dirty="0" smtClean="0"/>
              <a:t>。</a:t>
            </a:r>
          </a:p>
        </p:txBody>
      </p:sp>
    </p:spTree>
    <p:extLst>
      <p:ext uri="{BB962C8B-B14F-4D97-AF65-F5344CB8AC3E}">
        <p14:creationId xmlns:p14="http://schemas.microsoft.com/office/powerpoint/2010/main" val="5701828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a:xfrm>
            <a:off x="1103312" y="1280160"/>
            <a:ext cx="8946541" cy="4968239"/>
          </a:xfrm>
        </p:spPr>
        <p:txBody>
          <a:bodyPr>
            <a:normAutofit lnSpcReduction="10000"/>
          </a:bodyPr>
          <a:lstStyle/>
          <a:p>
            <a:r>
              <a:rPr lang="en-US" altLang="zh-CN" sz="2800" dirty="0" smtClean="0"/>
              <a:t>(</a:t>
            </a:r>
            <a:r>
              <a:rPr lang="en-US" altLang="zh-CN" sz="2800" dirty="0"/>
              <a:t>4) </a:t>
            </a:r>
            <a:r>
              <a:rPr lang="zh-CN" altLang="en-US" sz="2800" dirty="0"/>
              <a:t>千万不要滥用模式</a:t>
            </a:r>
            <a:r>
              <a:rPr lang="zh-CN" altLang="en-US" sz="2800" dirty="0" smtClean="0"/>
              <a:t>，</a:t>
            </a:r>
            <a:r>
              <a:rPr lang="zh-CN" altLang="en-US" sz="2800" dirty="0"/>
              <a:t>每个模式都有自己的适用场景，不能为了使用模式而使用</a:t>
            </a:r>
            <a:r>
              <a:rPr lang="zh-CN" altLang="en-US" sz="2800" dirty="0" smtClean="0"/>
              <a:t>模式，滥用</a:t>
            </a:r>
            <a:r>
              <a:rPr lang="zh-CN" altLang="en-US" sz="2800" dirty="0"/>
              <a:t>模式不如不用</a:t>
            </a:r>
            <a:r>
              <a:rPr lang="zh-CN" altLang="en-US" sz="2800" dirty="0" smtClean="0"/>
              <a:t>模式</a:t>
            </a:r>
            <a:r>
              <a:rPr lang="zh-CN" altLang="en-US" sz="2800" dirty="0"/>
              <a:t>。</a:t>
            </a:r>
          </a:p>
          <a:p>
            <a:r>
              <a:rPr lang="en-US" altLang="zh-CN" sz="2800" dirty="0" smtClean="0"/>
              <a:t>(</a:t>
            </a:r>
            <a:r>
              <a:rPr lang="en-US" altLang="zh-CN" sz="2800" dirty="0"/>
              <a:t>5) </a:t>
            </a:r>
            <a:r>
              <a:rPr lang="zh-CN" altLang="en-US" sz="2800" dirty="0" smtClean="0"/>
              <a:t>那么</a:t>
            </a:r>
            <a:r>
              <a:rPr lang="zh-CN" altLang="en-US" sz="2800" dirty="0"/>
              <a:t>每一个模式都是一种计策，它为解决某一类问题而诞生，不管这个设计模式的难度如何，使用频率高不高</a:t>
            </a:r>
            <a:r>
              <a:rPr lang="zh-CN" altLang="en-US" sz="2800" dirty="0" smtClean="0"/>
              <a:t>，建议</a:t>
            </a:r>
            <a:r>
              <a:rPr lang="zh-CN" altLang="en-US" sz="2800" dirty="0"/>
              <a:t>大家都应该好好</a:t>
            </a:r>
            <a:r>
              <a:rPr lang="zh-CN" altLang="en-US" sz="2800" dirty="0" smtClean="0"/>
              <a:t>学学。</a:t>
            </a:r>
          </a:p>
          <a:p>
            <a:r>
              <a:rPr lang="en-US" altLang="zh-CN" sz="2800" dirty="0" smtClean="0"/>
              <a:t>(</a:t>
            </a:r>
            <a:r>
              <a:rPr lang="en-US" altLang="zh-CN" sz="2800" dirty="0"/>
              <a:t>6</a:t>
            </a:r>
            <a:r>
              <a:rPr lang="en-US" altLang="zh-CN" sz="2800" dirty="0" smtClean="0"/>
              <a:t>) </a:t>
            </a:r>
            <a:r>
              <a:rPr lang="zh-CN" altLang="en-US" sz="2800" dirty="0" smtClean="0"/>
              <a:t>模式</a:t>
            </a:r>
            <a:r>
              <a:rPr lang="zh-CN" altLang="en-US" sz="2800" dirty="0"/>
              <a:t>从不保证任何东西，它不能保证你一定能够做出可复用的软件，提高你的生产率，更不能保证世界</a:t>
            </a:r>
            <a:r>
              <a:rPr lang="zh-CN" altLang="en-US" sz="2800" dirty="0" smtClean="0"/>
              <a:t>和平。</a:t>
            </a:r>
            <a:r>
              <a:rPr lang="zh-CN" altLang="en-US" sz="2800" dirty="0"/>
              <a:t>模式并不能替代人来完成软件系统的创造，它们只不过会给那些缺乏经验但却具备才能和创造力的人带来希望。</a:t>
            </a:r>
            <a:endParaRPr lang="zh-CN" altLang="en-US" sz="2800" b="1" dirty="0" smtClean="0"/>
          </a:p>
        </p:txBody>
      </p:sp>
    </p:spTree>
    <p:extLst>
      <p:ext uri="{BB962C8B-B14F-4D97-AF65-F5344CB8AC3E}">
        <p14:creationId xmlns:p14="http://schemas.microsoft.com/office/powerpoint/2010/main" val="1722623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二</a:t>
            </a:r>
            <a:r>
              <a:rPr kumimoji="1" lang="en-US" altLang="zh-CN" sz="3600" dirty="0" smtClean="0"/>
              <a:t>.</a:t>
            </a:r>
            <a:r>
              <a:rPr kumimoji="1" lang="zh-CN" altLang="en-US" sz="3600" dirty="0" smtClean="0"/>
              <a:t> 设计模式的原则</a:t>
            </a:r>
            <a:endParaRPr kumimoji="1" lang="zh-CN" altLang="en-US" sz="3600" dirty="0"/>
          </a:p>
        </p:txBody>
      </p:sp>
      <p:sp>
        <p:nvSpPr>
          <p:cNvPr id="3" name="内容占位符 2"/>
          <p:cNvSpPr>
            <a:spLocks noGrp="1"/>
          </p:cNvSpPr>
          <p:nvPr>
            <p:ph idx="1"/>
          </p:nvPr>
        </p:nvSpPr>
        <p:spPr/>
        <p:txBody>
          <a:bodyPr>
            <a:normAutofit/>
          </a:bodyPr>
          <a:lstStyle/>
          <a:p>
            <a:pPr marL="0" indent="0">
              <a:buNone/>
            </a:pPr>
            <a:r>
              <a:rPr lang="zh-CN" altLang="en-US" sz="2800" b="1" dirty="0"/>
              <a:t>面向对象设计原则为支持可维护性复用而诞生，这些原则蕴含在很多设计模式中，它们是从许多设计方案中总结出的指导性</a:t>
            </a:r>
            <a:r>
              <a:rPr lang="zh-CN" altLang="en-US" sz="2800" b="1" dirty="0" smtClean="0"/>
              <a:t>原则。</a:t>
            </a:r>
          </a:p>
        </p:txBody>
      </p:sp>
    </p:spTree>
    <p:extLst>
      <p:ext uri="{BB962C8B-B14F-4D97-AF65-F5344CB8AC3E}">
        <p14:creationId xmlns:p14="http://schemas.microsoft.com/office/powerpoint/2010/main" val="1950795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二</a:t>
            </a:r>
            <a:r>
              <a:rPr kumimoji="1" lang="en-US" altLang="zh-CN" sz="3600" dirty="0" smtClean="0"/>
              <a:t>.</a:t>
            </a:r>
            <a:r>
              <a:rPr kumimoji="1" lang="zh-CN" altLang="en-US" sz="3600" dirty="0" smtClean="0"/>
              <a:t> 设计模式的原则</a:t>
            </a:r>
            <a:endParaRPr kumimoji="1" lang="zh-CN" altLang="en-US" sz="3600" dirty="0"/>
          </a:p>
        </p:txBody>
      </p:sp>
      <p:pic>
        <p:nvPicPr>
          <p:cNvPr id="4" name="图片 3"/>
          <p:cNvPicPr>
            <a:picLocks noChangeAspect="1"/>
          </p:cNvPicPr>
          <p:nvPr/>
        </p:nvPicPr>
        <p:blipFill>
          <a:blip r:embed="rId3"/>
          <a:stretch>
            <a:fillRect/>
          </a:stretch>
        </p:blipFill>
        <p:spPr>
          <a:xfrm>
            <a:off x="2801620" y="1079032"/>
            <a:ext cx="6951980" cy="5778968"/>
          </a:xfrm>
          <a:prstGeom prst="rect">
            <a:avLst/>
          </a:prstGeom>
        </p:spPr>
      </p:pic>
    </p:spTree>
    <p:extLst>
      <p:ext uri="{BB962C8B-B14F-4D97-AF65-F5344CB8AC3E}">
        <p14:creationId xmlns:p14="http://schemas.microsoft.com/office/powerpoint/2010/main" val="645895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smtClean="0"/>
              <a:t>1.</a:t>
            </a:r>
            <a:r>
              <a:rPr lang="zh-CN" altLang="en-US" sz="3600" b="1" dirty="0"/>
              <a:t>单一职责原则</a:t>
            </a:r>
            <a:endParaRPr kumimoji="1" lang="zh-CN" altLang="en-US" sz="3600" dirty="0"/>
          </a:p>
        </p:txBody>
      </p:sp>
      <p:sp>
        <p:nvSpPr>
          <p:cNvPr id="3" name="内容占位符 2"/>
          <p:cNvSpPr>
            <a:spLocks noGrp="1"/>
          </p:cNvSpPr>
          <p:nvPr>
            <p:ph idx="1"/>
          </p:nvPr>
        </p:nvSpPr>
        <p:spPr>
          <a:xfrm>
            <a:off x="1104293" y="1412838"/>
            <a:ext cx="8946541" cy="4195481"/>
          </a:xfrm>
        </p:spPr>
        <p:txBody>
          <a:bodyPr>
            <a:normAutofit/>
          </a:bodyPr>
          <a:lstStyle/>
          <a:p>
            <a:r>
              <a:rPr lang="zh-CN" altLang="en-US" sz="2800" b="1" dirty="0"/>
              <a:t>单一职责</a:t>
            </a:r>
            <a:r>
              <a:rPr lang="zh-CN" altLang="en-US" sz="2800" b="1" dirty="0" smtClean="0"/>
              <a:t>原则：</a:t>
            </a:r>
            <a:r>
              <a:rPr lang="zh-CN" altLang="en-US" sz="2800" dirty="0" smtClean="0"/>
              <a:t>一</a:t>
            </a:r>
            <a:r>
              <a:rPr lang="zh-CN" altLang="en-US" sz="2800" dirty="0"/>
              <a:t>个类只负责一个功能领域中的相应职责，或者可以定义为：就一个类而言，应该只有一个引起它变化的原因</a:t>
            </a:r>
            <a:r>
              <a:rPr lang="zh-CN" altLang="en-US" sz="2800" dirty="0" smtClean="0"/>
              <a:t>。</a:t>
            </a:r>
          </a:p>
          <a:p>
            <a:r>
              <a:rPr lang="zh-CN" altLang="en-US" sz="2800" dirty="0"/>
              <a:t>单一职责原则是实现高内聚、低耦合的指导方针，它是最简单但又最难运用的原则</a:t>
            </a:r>
            <a:endParaRPr lang="zh-CN" altLang="en-US" sz="2800" dirty="0" smtClean="0"/>
          </a:p>
        </p:txBody>
      </p:sp>
    </p:spTree>
    <p:extLst>
      <p:ext uri="{BB962C8B-B14F-4D97-AF65-F5344CB8AC3E}">
        <p14:creationId xmlns:p14="http://schemas.microsoft.com/office/powerpoint/2010/main" val="1248389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t>2</a:t>
            </a:r>
            <a:r>
              <a:rPr kumimoji="1" lang="en-US" altLang="zh-CN" sz="3600" dirty="0" smtClean="0"/>
              <a:t>.</a:t>
            </a:r>
            <a:r>
              <a:rPr kumimoji="1" lang="zh-CN" altLang="en-US" sz="3600" dirty="0" smtClean="0"/>
              <a:t> 开闭原则</a:t>
            </a:r>
            <a:endParaRPr kumimoji="1" lang="zh-CN" altLang="en-US" sz="3600" dirty="0"/>
          </a:p>
        </p:txBody>
      </p:sp>
      <p:sp>
        <p:nvSpPr>
          <p:cNvPr id="3" name="内容占位符 2"/>
          <p:cNvSpPr>
            <a:spLocks noGrp="1"/>
          </p:cNvSpPr>
          <p:nvPr>
            <p:ph idx="1"/>
          </p:nvPr>
        </p:nvSpPr>
        <p:spPr>
          <a:xfrm>
            <a:off x="1103312" y="1600200"/>
            <a:ext cx="8946541" cy="4648199"/>
          </a:xfrm>
        </p:spPr>
        <p:txBody>
          <a:bodyPr>
            <a:normAutofit/>
          </a:bodyPr>
          <a:lstStyle/>
          <a:p>
            <a:r>
              <a:rPr lang="zh-CN" altLang="en-US" sz="2800" b="1" dirty="0"/>
              <a:t>开闭</a:t>
            </a:r>
            <a:r>
              <a:rPr lang="zh-CN" altLang="en-US" sz="2800" b="1" dirty="0" smtClean="0"/>
              <a:t>原则：</a:t>
            </a:r>
            <a:r>
              <a:rPr lang="zh-CN" altLang="en-US" sz="2800" b="1" dirty="0"/>
              <a:t>一个软件实体应当对扩展开放，对修改关闭。即软件实体应尽量在不修改原有代码的情况下进行扩展</a:t>
            </a:r>
            <a:r>
              <a:rPr lang="zh-CN" altLang="en-US" sz="2800" b="1" dirty="0" smtClean="0"/>
              <a:t>。</a:t>
            </a:r>
            <a:endParaRPr lang="zh-CN" altLang="en-US" sz="2800" b="1" dirty="0"/>
          </a:p>
          <a:p>
            <a:r>
              <a:rPr lang="zh-CN" altLang="en-US" sz="2800" b="1" dirty="0" smtClean="0"/>
              <a:t>最重要的设计原则。</a:t>
            </a:r>
          </a:p>
          <a:p>
            <a:r>
              <a:rPr lang="zh-CN" altLang="en-US" sz="2800" b="1" dirty="0"/>
              <a:t>抽象化是开闭原则的</a:t>
            </a:r>
            <a:r>
              <a:rPr lang="zh-CN" altLang="en-US" sz="2800" b="1" dirty="0" smtClean="0"/>
              <a:t>关键！</a:t>
            </a:r>
          </a:p>
          <a:p>
            <a:endParaRPr lang="zh-CN" altLang="en-US" sz="2800" b="1" dirty="0" smtClean="0"/>
          </a:p>
        </p:txBody>
      </p:sp>
    </p:spTree>
    <p:extLst>
      <p:ext uri="{BB962C8B-B14F-4D97-AF65-F5344CB8AC3E}">
        <p14:creationId xmlns:p14="http://schemas.microsoft.com/office/powerpoint/2010/main" val="152912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第一弹 设计模式基础知识</a:t>
            </a:r>
            <a:endParaRPr kumimoji="1" lang="zh-CN" altLang="en-US" dirty="0"/>
          </a:p>
        </p:txBody>
      </p:sp>
      <p:sp>
        <p:nvSpPr>
          <p:cNvPr id="3" name="内容占位符 2"/>
          <p:cNvSpPr>
            <a:spLocks noGrp="1"/>
          </p:cNvSpPr>
          <p:nvPr>
            <p:ph idx="1"/>
          </p:nvPr>
        </p:nvSpPr>
        <p:spPr/>
        <p:txBody>
          <a:bodyPr>
            <a:normAutofit/>
          </a:bodyPr>
          <a:lstStyle/>
          <a:p>
            <a:pPr>
              <a:lnSpc>
                <a:spcPct val="150000"/>
              </a:lnSpc>
            </a:pPr>
            <a:r>
              <a:rPr kumimoji="1" lang="zh-CN" altLang="en-US" sz="2800" dirty="0" smtClean="0"/>
              <a:t>设计模式的概念</a:t>
            </a:r>
          </a:p>
          <a:p>
            <a:pPr>
              <a:lnSpc>
                <a:spcPct val="150000"/>
              </a:lnSpc>
            </a:pPr>
            <a:r>
              <a:rPr kumimoji="1" lang="zh-CN" altLang="en-US" sz="2800" dirty="0" smtClean="0"/>
              <a:t>设计模式的原则</a:t>
            </a:r>
            <a:endParaRPr kumimoji="1" lang="zh-CN" altLang="en-US" sz="2800" dirty="0"/>
          </a:p>
        </p:txBody>
      </p:sp>
    </p:spTree>
    <p:extLst>
      <p:ext uri="{BB962C8B-B14F-4D97-AF65-F5344CB8AC3E}">
        <p14:creationId xmlns:p14="http://schemas.microsoft.com/office/powerpoint/2010/main" val="463276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smtClean="0"/>
              <a:t>3.</a:t>
            </a:r>
            <a:r>
              <a:rPr kumimoji="1" lang="zh-CN" altLang="en-US" sz="3600" dirty="0" smtClean="0"/>
              <a:t> 里氏代换原则</a:t>
            </a:r>
            <a:endParaRPr kumimoji="1" lang="zh-CN" altLang="en-US" sz="3600" dirty="0"/>
          </a:p>
        </p:txBody>
      </p:sp>
      <p:sp>
        <p:nvSpPr>
          <p:cNvPr id="3" name="内容占位符 2"/>
          <p:cNvSpPr>
            <a:spLocks noGrp="1"/>
          </p:cNvSpPr>
          <p:nvPr>
            <p:ph idx="1"/>
          </p:nvPr>
        </p:nvSpPr>
        <p:spPr>
          <a:xfrm>
            <a:off x="1103312" y="1600200"/>
            <a:ext cx="8946541" cy="4648199"/>
          </a:xfrm>
        </p:spPr>
        <p:txBody>
          <a:bodyPr>
            <a:normAutofit/>
          </a:bodyPr>
          <a:lstStyle/>
          <a:p>
            <a:r>
              <a:rPr lang="zh-CN" altLang="en-US" sz="2800" b="1" dirty="0" smtClean="0"/>
              <a:t>里氏代换原则：</a:t>
            </a:r>
            <a:r>
              <a:rPr lang="zh-CN" altLang="en-US" sz="2800" b="1" dirty="0"/>
              <a:t>所有引用</a:t>
            </a:r>
            <a:r>
              <a:rPr lang="zh-CN" altLang="en-US" sz="2800" b="1" dirty="0" smtClean="0"/>
              <a:t>基类的</a:t>
            </a:r>
            <a:r>
              <a:rPr lang="zh-CN" altLang="en-US" sz="2800" b="1" dirty="0"/>
              <a:t>地方必须能透明地使用其子类的</a:t>
            </a:r>
            <a:r>
              <a:rPr lang="zh-CN" altLang="en-US" sz="2800" b="1" dirty="0" smtClean="0"/>
              <a:t>对象。</a:t>
            </a:r>
            <a:endParaRPr lang="zh-CN" altLang="en-US" sz="2800" b="1" dirty="0"/>
          </a:p>
          <a:p>
            <a:r>
              <a:rPr lang="zh-CN" altLang="en-US" sz="2800" b="1" dirty="0" smtClean="0"/>
              <a:t>在</a:t>
            </a:r>
            <a:r>
              <a:rPr lang="zh-CN" altLang="en-US" sz="2800" b="1" dirty="0"/>
              <a:t>程序中尽量使用基类类型来对对象进行定义，而在运行时再确定其子类类型，用子类对象来替换父类对象</a:t>
            </a:r>
            <a:r>
              <a:rPr lang="zh-CN" altLang="en-US" sz="2800" dirty="0" smtClean="0"/>
              <a:t>。</a:t>
            </a:r>
          </a:p>
          <a:p>
            <a:r>
              <a:rPr lang="zh-CN" altLang="en-US" sz="2800" dirty="0"/>
              <a:t> 在使用里氏代换原则时需要注意如下几个问题：</a:t>
            </a:r>
          </a:p>
          <a:p>
            <a:r>
              <a:rPr lang="en-US" altLang="zh-CN" sz="2800" dirty="0" smtClean="0"/>
              <a:t>(</a:t>
            </a:r>
            <a:r>
              <a:rPr lang="en-US" altLang="zh-CN" sz="2800" dirty="0"/>
              <a:t>1)</a:t>
            </a:r>
            <a:r>
              <a:rPr lang="zh-CN" altLang="en-US" sz="2800" dirty="0"/>
              <a:t>子类的所有方法必须在父类中声明，或子类必须实现父类中声明的所有方法</a:t>
            </a:r>
            <a:r>
              <a:rPr lang="zh-CN" altLang="en-US" sz="2800" dirty="0" smtClean="0"/>
              <a:t>。</a:t>
            </a:r>
          </a:p>
          <a:p>
            <a:r>
              <a:rPr lang="en-US" altLang="zh-CN" sz="2800" dirty="0" smtClean="0"/>
              <a:t>(</a:t>
            </a:r>
            <a:r>
              <a:rPr lang="en-US" altLang="zh-CN" sz="2800" dirty="0"/>
              <a:t>2</a:t>
            </a:r>
            <a:r>
              <a:rPr lang="en-US" altLang="zh-CN" sz="2800" dirty="0" smtClean="0"/>
              <a:t>)</a:t>
            </a:r>
            <a:r>
              <a:rPr lang="zh-CN" altLang="en-US" sz="2800" dirty="0" smtClean="0"/>
              <a:t>尽量</a:t>
            </a:r>
            <a:r>
              <a:rPr lang="zh-CN" altLang="en-US" sz="2800" dirty="0"/>
              <a:t>把父类设计为抽象类或者</a:t>
            </a:r>
            <a:r>
              <a:rPr lang="zh-CN" altLang="en-US" sz="2800" dirty="0" smtClean="0"/>
              <a:t>接口。</a:t>
            </a:r>
          </a:p>
        </p:txBody>
      </p:sp>
    </p:spTree>
    <p:extLst>
      <p:ext uri="{BB962C8B-B14F-4D97-AF65-F5344CB8AC3E}">
        <p14:creationId xmlns:p14="http://schemas.microsoft.com/office/powerpoint/2010/main" val="520184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smtClean="0"/>
              <a:t>4.</a:t>
            </a:r>
            <a:r>
              <a:rPr kumimoji="1" lang="zh-CN" altLang="en-US" sz="3600" dirty="0" smtClean="0"/>
              <a:t> </a:t>
            </a:r>
            <a:r>
              <a:rPr lang="zh-CN" altLang="en-US" sz="3600" dirty="0" smtClean="0"/>
              <a:t>依赖</a:t>
            </a:r>
            <a:r>
              <a:rPr lang="zh-CN" altLang="en-US" sz="3600" dirty="0"/>
              <a:t>倒转原则</a:t>
            </a:r>
            <a:endParaRPr kumimoji="1" lang="zh-CN" altLang="en-US" sz="3600" dirty="0"/>
          </a:p>
        </p:txBody>
      </p:sp>
      <p:sp>
        <p:nvSpPr>
          <p:cNvPr id="3" name="内容占位符 2"/>
          <p:cNvSpPr>
            <a:spLocks noGrp="1"/>
          </p:cNvSpPr>
          <p:nvPr>
            <p:ph idx="1"/>
          </p:nvPr>
        </p:nvSpPr>
        <p:spPr>
          <a:xfrm>
            <a:off x="1103312" y="1600200"/>
            <a:ext cx="8946541" cy="4648199"/>
          </a:xfrm>
        </p:spPr>
        <p:txBody>
          <a:bodyPr>
            <a:normAutofit/>
          </a:bodyPr>
          <a:lstStyle/>
          <a:p>
            <a:r>
              <a:rPr lang="zh-CN" altLang="en-US" sz="2800" b="1" dirty="0"/>
              <a:t>依赖倒转</a:t>
            </a:r>
            <a:r>
              <a:rPr lang="zh-CN" altLang="en-US" sz="2800" b="1" dirty="0" smtClean="0"/>
              <a:t>原则：</a:t>
            </a:r>
            <a:r>
              <a:rPr lang="zh-CN" altLang="en-US" sz="2800" b="1" dirty="0"/>
              <a:t>抽象不应该依赖于细节，细节应当依赖于抽象。换言之，要针对接口编程，而不是针对实现编程</a:t>
            </a:r>
            <a:r>
              <a:rPr lang="zh-CN" altLang="en-US" sz="2800" b="1" dirty="0" smtClean="0"/>
              <a:t>。</a:t>
            </a:r>
          </a:p>
          <a:p>
            <a:r>
              <a:rPr lang="zh-CN" altLang="en-US" sz="2800" b="1" dirty="0" smtClean="0"/>
              <a:t>开闭</a:t>
            </a:r>
            <a:r>
              <a:rPr lang="zh-CN" altLang="en-US" sz="2800" b="1" dirty="0"/>
              <a:t>原则是目标，里氏代换原则是基础，依赖倒转原则是手段</a:t>
            </a:r>
            <a:endParaRPr lang="zh-CN" altLang="en-US" sz="2800" b="1" dirty="0" smtClean="0"/>
          </a:p>
        </p:txBody>
      </p:sp>
    </p:spTree>
    <p:extLst>
      <p:ext uri="{BB962C8B-B14F-4D97-AF65-F5344CB8AC3E}">
        <p14:creationId xmlns:p14="http://schemas.microsoft.com/office/powerpoint/2010/main" val="7589160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t>5</a:t>
            </a:r>
            <a:r>
              <a:rPr kumimoji="1" lang="en-US" altLang="zh-CN" sz="3600" dirty="0" smtClean="0"/>
              <a:t>.</a:t>
            </a:r>
            <a:r>
              <a:rPr kumimoji="1" lang="zh-CN" altLang="en-US" sz="3600" dirty="0" smtClean="0"/>
              <a:t> 接口隔离原则</a:t>
            </a:r>
            <a:endParaRPr kumimoji="1" lang="zh-CN" altLang="en-US" sz="3600" dirty="0"/>
          </a:p>
        </p:txBody>
      </p:sp>
      <p:sp>
        <p:nvSpPr>
          <p:cNvPr id="3" name="内容占位符 2"/>
          <p:cNvSpPr>
            <a:spLocks noGrp="1"/>
          </p:cNvSpPr>
          <p:nvPr>
            <p:ph idx="1"/>
          </p:nvPr>
        </p:nvSpPr>
        <p:spPr>
          <a:xfrm>
            <a:off x="996632" y="1580478"/>
            <a:ext cx="8946541" cy="4195481"/>
          </a:xfrm>
        </p:spPr>
        <p:txBody>
          <a:bodyPr>
            <a:normAutofit/>
          </a:bodyPr>
          <a:lstStyle/>
          <a:p>
            <a:r>
              <a:rPr lang="zh-CN" altLang="en-US" sz="2800" b="1" dirty="0"/>
              <a:t>接口隔离</a:t>
            </a:r>
            <a:r>
              <a:rPr lang="zh-CN" altLang="en-US" sz="2800" b="1" dirty="0" smtClean="0"/>
              <a:t>原则：</a:t>
            </a:r>
            <a:r>
              <a:rPr lang="zh-CN" altLang="en-US" sz="2800" b="1" dirty="0"/>
              <a:t>使用多个专门的接口，而不使用单一的总接口，即客户端不应该依赖那些它不需要的接口。</a:t>
            </a:r>
            <a:endParaRPr lang="zh-CN" altLang="en-US" sz="2800" dirty="0" smtClean="0"/>
          </a:p>
          <a:p>
            <a:r>
              <a:rPr lang="zh-CN" altLang="en-US" sz="2800" dirty="0" smtClean="0"/>
              <a:t>根据</a:t>
            </a:r>
            <a:r>
              <a:rPr lang="zh-CN" altLang="en-US" sz="2800" dirty="0"/>
              <a:t>接口隔离原则，当一个接口太大时，我们需要将它分割成一些更细小的接口，使用该接口的客户端仅需知道与之相关的方法即可</a:t>
            </a:r>
            <a:r>
              <a:rPr lang="zh-CN" altLang="en-US" sz="2800" dirty="0" smtClean="0"/>
              <a:t>。</a:t>
            </a:r>
          </a:p>
          <a:p>
            <a:r>
              <a:rPr lang="zh-CN" altLang="en-US" sz="2800" b="1" dirty="0"/>
              <a:t>在使用接口隔离原则时，我们需要注意控制接口的粒度，接口不能太小，如果太小会导致系统中接口泛滥，不利于维护；接口也不能太大，太大的接口将违背接口隔离原则，灵活性较差，使用起来很不方便。</a:t>
            </a:r>
            <a:endParaRPr lang="zh-CN" altLang="en-US" sz="2800" b="1" dirty="0" smtClean="0"/>
          </a:p>
        </p:txBody>
      </p:sp>
    </p:spTree>
    <p:extLst>
      <p:ext uri="{BB962C8B-B14F-4D97-AF65-F5344CB8AC3E}">
        <p14:creationId xmlns:p14="http://schemas.microsoft.com/office/powerpoint/2010/main" val="1960513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smtClean="0"/>
              <a:t>6.</a:t>
            </a:r>
            <a:r>
              <a:rPr kumimoji="1" lang="zh-CN" altLang="en-US" sz="3600" dirty="0" smtClean="0"/>
              <a:t> </a:t>
            </a:r>
            <a:r>
              <a:rPr lang="zh-CN" altLang="en-US" sz="3600" dirty="0" smtClean="0"/>
              <a:t>合成</a:t>
            </a:r>
            <a:r>
              <a:rPr lang="zh-CN" altLang="en-US" sz="3600" dirty="0"/>
              <a:t>复用原则</a:t>
            </a:r>
            <a:endParaRPr kumimoji="1" lang="zh-CN" altLang="en-US" sz="3600" dirty="0"/>
          </a:p>
        </p:txBody>
      </p:sp>
      <p:sp>
        <p:nvSpPr>
          <p:cNvPr id="3" name="内容占位符 2"/>
          <p:cNvSpPr>
            <a:spLocks noGrp="1"/>
          </p:cNvSpPr>
          <p:nvPr>
            <p:ph idx="1"/>
          </p:nvPr>
        </p:nvSpPr>
        <p:spPr>
          <a:xfrm>
            <a:off x="996632" y="1580478"/>
            <a:ext cx="8946541" cy="4195481"/>
          </a:xfrm>
        </p:spPr>
        <p:txBody>
          <a:bodyPr>
            <a:normAutofit/>
          </a:bodyPr>
          <a:lstStyle/>
          <a:p>
            <a:r>
              <a:rPr lang="zh-CN" altLang="en-US" sz="2800" b="1" dirty="0"/>
              <a:t>合成复用</a:t>
            </a:r>
            <a:r>
              <a:rPr lang="zh-CN" altLang="en-US" sz="2800" b="1" dirty="0" smtClean="0"/>
              <a:t>原则：</a:t>
            </a:r>
            <a:r>
              <a:rPr lang="zh-CN" altLang="en-US" sz="2800" b="1" dirty="0"/>
              <a:t>尽量使用对象组合，而不是继承来达到复用的目的</a:t>
            </a:r>
            <a:r>
              <a:rPr lang="zh-CN" altLang="en-US" sz="2800" b="1" dirty="0" smtClean="0"/>
              <a:t>。</a:t>
            </a:r>
          </a:p>
          <a:p>
            <a:r>
              <a:rPr lang="zh-CN" altLang="en-US" sz="2800" b="1" dirty="0"/>
              <a:t>复用时要尽量使用组合</a:t>
            </a:r>
            <a:r>
              <a:rPr lang="en-US" altLang="zh-CN" sz="2800" b="1" dirty="0"/>
              <a:t>/</a:t>
            </a:r>
            <a:r>
              <a:rPr lang="zh-CN" altLang="en-US" sz="2800" b="1" dirty="0"/>
              <a:t>聚合关系（关联关系），少用</a:t>
            </a:r>
            <a:r>
              <a:rPr lang="zh-CN" altLang="en-US" sz="2800" b="1" dirty="0" smtClean="0"/>
              <a:t>继承。</a:t>
            </a:r>
          </a:p>
          <a:p>
            <a:r>
              <a:rPr lang="zh-CN" altLang="en-US" sz="2800" dirty="0"/>
              <a:t>组合</a:t>
            </a:r>
            <a:r>
              <a:rPr lang="en-US" altLang="zh-CN" sz="2800" dirty="0"/>
              <a:t>/</a:t>
            </a:r>
            <a:r>
              <a:rPr lang="zh-CN" altLang="en-US" sz="2800" dirty="0"/>
              <a:t>聚合可以使系统更加灵活，降低类与类之间的</a:t>
            </a:r>
            <a:r>
              <a:rPr lang="zh-CN" altLang="en-US" sz="2800" dirty="0" smtClean="0"/>
              <a:t>耦合度。</a:t>
            </a:r>
          </a:p>
          <a:p>
            <a:r>
              <a:rPr lang="zh-CN" altLang="en-US" sz="2800" dirty="0"/>
              <a:t>继承复用会破坏系统的封装性</a:t>
            </a:r>
            <a:endParaRPr lang="zh-CN" altLang="en-US" sz="2800" b="1" dirty="0" smtClean="0"/>
          </a:p>
        </p:txBody>
      </p:sp>
    </p:spTree>
    <p:extLst>
      <p:ext uri="{BB962C8B-B14F-4D97-AF65-F5344CB8AC3E}">
        <p14:creationId xmlns:p14="http://schemas.microsoft.com/office/powerpoint/2010/main" val="7342469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smtClean="0"/>
              <a:t>7.</a:t>
            </a:r>
            <a:r>
              <a:rPr kumimoji="1" lang="zh-CN" altLang="en-US" sz="3600" dirty="0" smtClean="0"/>
              <a:t> </a:t>
            </a:r>
            <a:r>
              <a:rPr lang="zh-CN" altLang="en-US" sz="3600" dirty="0" smtClean="0"/>
              <a:t>迪米特法</a:t>
            </a:r>
            <a:r>
              <a:rPr lang="zh-CN" altLang="en-US" sz="3600" dirty="0"/>
              <a:t>则</a:t>
            </a:r>
            <a:endParaRPr kumimoji="1" lang="zh-CN" altLang="en-US" sz="3600" dirty="0"/>
          </a:p>
        </p:txBody>
      </p:sp>
      <p:sp>
        <p:nvSpPr>
          <p:cNvPr id="3" name="内容占位符 2"/>
          <p:cNvSpPr>
            <a:spLocks noGrp="1"/>
          </p:cNvSpPr>
          <p:nvPr>
            <p:ph idx="1"/>
          </p:nvPr>
        </p:nvSpPr>
        <p:spPr>
          <a:xfrm>
            <a:off x="1103312" y="1600200"/>
            <a:ext cx="8946541" cy="4648199"/>
          </a:xfrm>
        </p:spPr>
        <p:txBody>
          <a:bodyPr>
            <a:normAutofit/>
          </a:bodyPr>
          <a:lstStyle/>
          <a:p>
            <a:r>
              <a:rPr lang="zh-CN" altLang="en-US" sz="2800" b="1" dirty="0" smtClean="0"/>
              <a:t>迪米特法则（最少知识原则）：一个软件实体应当尽可能少地与其他实体发生相互作用。	</a:t>
            </a:r>
          </a:p>
          <a:p>
            <a:r>
              <a:rPr lang="zh-CN" altLang="en-US" sz="2800" b="1" dirty="0"/>
              <a:t>迪米特法则可降低系统的耦合度，使类与类之间保持</a:t>
            </a:r>
            <a:r>
              <a:rPr lang="zh-CN" altLang="en-US" sz="2800" b="1" dirty="0" smtClean="0"/>
              <a:t>松散</a:t>
            </a:r>
            <a:r>
              <a:rPr lang="zh-CN" altLang="en-US" sz="2800" b="1" dirty="0"/>
              <a:t>的耦合关系</a:t>
            </a:r>
            <a:r>
              <a:rPr lang="zh-CN" altLang="en-US" sz="2800" b="1" dirty="0" smtClean="0"/>
              <a:t>。</a:t>
            </a:r>
          </a:p>
        </p:txBody>
      </p:sp>
    </p:spTree>
    <p:extLst>
      <p:ext uri="{BB962C8B-B14F-4D97-AF65-F5344CB8AC3E}">
        <p14:creationId xmlns:p14="http://schemas.microsoft.com/office/powerpoint/2010/main" val="17012927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第二弹 创建型模式</a:t>
            </a:r>
            <a:endParaRPr kumimoji="1" lang="zh-CN" altLang="en-US" dirty="0"/>
          </a:p>
        </p:txBody>
      </p:sp>
      <p:sp>
        <p:nvSpPr>
          <p:cNvPr id="3" name="内容占位符 2"/>
          <p:cNvSpPr>
            <a:spLocks noGrp="1"/>
          </p:cNvSpPr>
          <p:nvPr>
            <p:ph idx="1"/>
          </p:nvPr>
        </p:nvSpPr>
        <p:spPr>
          <a:xfrm>
            <a:off x="1104293" y="1853248"/>
            <a:ext cx="8946541" cy="4195481"/>
          </a:xfrm>
        </p:spPr>
        <p:txBody>
          <a:bodyPr>
            <a:normAutofit fontScale="92500" lnSpcReduction="20000"/>
          </a:bodyPr>
          <a:lstStyle/>
          <a:p>
            <a:pPr>
              <a:lnSpc>
                <a:spcPct val="150000"/>
              </a:lnSpc>
            </a:pPr>
            <a:r>
              <a:rPr kumimoji="1" lang="zh-CN" altLang="en-US" sz="2800" dirty="0" smtClean="0"/>
              <a:t>一</a:t>
            </a:r>
            <a:r>
              <a:rPr kumimoji="1" lang="en-US" altLang="zh-CN" sz="2800" dirty="0" smtClean="0"/>
              <a:t>.</a:t>
            </a:r>
            <a:r>
              <a:rPr kumimoji="1" lang="zh-CN" altLang="en-US" sz="2800" dirty="0" smtClean="0"/>
              <a:t> 工厂模式</a:t>
            </a:r>
          </a:p>
          <a:p>
            <a:pPr lvl="1">
              <a:lnSpc>
                <a:spcPct val="150000"/>
              </a:lnSpc>
              <a:buFont typeface="Wingdings" charset="2"/>
              <a:buChar char="l"/>
            </a:pPr>
            <a:r>
              <a:rPr kumimoji="1" lang="zh-CN" altLang="en-US" sz="2200" dirty="0" smtClean="0"/>
              <a:t>简单工厂模式</a:t>
            </a:r>
          </a:p>
          <a:p>
            <a:pPr lvl="1">
              <a:lnSpc>
                <a:spcPct val="150000"/>
              </a:lnSpc>
              <a:buFont typeface="Wingdings" charset="2"/>
              <a:buChar char="l"/>
            </a:pPr>
            <a:r>
              <a:rPr kumimoji="1" lang="zh-CN" altLang="en-US" sz="2200" dirty="0" smtClean="0"/>
              <a:t>工厂方法模式</a:t>
            </a:r>
          </a:p>
          <a:p>
            <a:pPr lvl="1">
              <a:lnSpc>
                <a:spcPct val="150000"/>
              </a:lnSpc>
              <a:buFont typeface="Wingdings" charset="2"/>
              <a:buChar char="l"/>
            </a:pPr>
            <a:r>
              <a:rPr kumimoji="1" lang="zh-CN" altLang="en-US" sz="2200" dirty="0" smtClean="0"/>
              <a:t>抽象工厂模式</a:t>
            </a:r>
          </a:p>
          <a:p>
            <a:pPr>
              <a:lnSpc>
                <a:spcPct val="150000"/>
              </a:lnSpc>
            </a:pPr>
            <a:r>
              <a:rPr kumimoji="1" lang="zh-CN" altLang="en-US" sz="2800" dirty="0" smtClean="0"/>
              <a:t>二</a:t>
            </a:r>
            <a:r>
              <a:rPr kumimoji="1" lang="en-US" altLang="zh-CN" sz="2800" dirty="0" smtClean="0"/>
              <a:t>.</a:t>
            </a:r>
            <a:r>
              <a:rPr kumimoji="1" lang="zh-CN" altLang="en-US" sz="2800" dirty="0" smtClean="0"/>
              <a:t> 单例模式</a:t>
            </a:r>
          </a:p>
          <a:p>
            <a:pPr>
              <a:lnSpc>
                <a:spcPct val="150000"/>
              </a:lnSpc>
            </a:pPr>
            <a:r>
              <a:rPr kumimoji="1" lang="zh-CN" altLang="en-US" sz="2800" dirty="0" smtClean="0"/>
              <a:t>三</a:t>
            </a:r>
            <a:r>
              <a:rPr kumimoji="1" lang="en-US" altLang="zh-CN" sz="2800" dirty="0" smtClean="0"/>
              <a:t>.</a:t>
            </a:r>
            <a:r>
              <a:rPr kumimoji="1" lang="zh-CN" altLang="en-US" sz="2800" dirty="0" smtClean="0"/>
              <a:t>原型模式</a:t>
            </a:r>
          </a:p>
          <a:p>
            <a:pPr>
              <a:lnSpc>
                <a:spcPct val="150000"/>
              </a:lnSpc>
            </a:pPr>
            <a:r>
              <a:rPr kumimoji="1" lang="zh-CN" altLang="en-US" sz="2800" dirty="0" smtClean="0"/>
              <a:t>四</a:t>
            </a:r>
            <a:r>
              <a:rPr kumimoji="1" lang="en-US" altLang="zh-CN" sz="2800" dirty="0" smtClean="0"/>
              <a:t>.</a:t>
            </a:r>
            <a:r>
              <a:rPr kumimoji="1" lang="zh-CN" altLang="en-US" sz="2800" dirty="0" smtClean="0"/>
              <a:t>创建者模式</a:t>
            </a:r>
            <a:endParaRPr kumimoji="1" lang="zh-CN" altLang="en-US" sz="2800" dirty="0"/>
          </a:p>
        </p:txBody>
      </p:sp>
    </p:spTree>
    <p:extLst>
      <p:ext uri="{BB962C8B-B14F-4D97-AF65-F5344CB8AC3E}">
        <p14:creationId xmlns:p14="http://schemas.microsoft.com/office/powerpoint/2010/main" val="21417663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a:t> </a:t>
            </a:r>
            <a:r>
              <a:rPr kumimoji="1" lang="zh-CN" altLang="en-US" sz="3600" dirty="0" smtClean="0"/>
              <a:t>工厂模式</a:t>
            </a:r>
            <a:r>
              <a:rPr kumimoji="1" lang="en-US" altLang="zh-CN" sz="3600" dirty="0" smtClean="0"/>
              <a:t>——</a:t>
            </a:r>
            <a:r>
              <a:rPr lang="zh-CN" altLang="en-US" sz="3600" b="1" dirty="0" smtClean="0"/>
              <a:t>简单</a:t>
            </a:r>
            <a:r>
              <a:rPr lang="zh-CN" altLang="en-US" sz="3600" b="1" dirty="0"/>
              <a:t>工厂</a:t>
            </a:r>
            <a:r>
              <a:rPr lang="zh-CN" altLang="en-US" sz="3600" b="1" dirty="0" smtClean="0"/>
              <a:t>模式</a:t>
            </a:r>
            <a:br>
              <a:rPr lang="zh-CN" altLang="en-US" sz="3600" b="1" dirty="0" smtClean="0"/>
            </a:br>
            <a:r>
              <a:rPr lang="en-US" altLang="zh-CN" sz="2000" b="1" dirty="0" smtClean="0"/>
              <a:t>【</a:t>
            </a:r>
            <a:r>
              <a:rPr lang="zh-CN" altLang="en-US" sz="2000" b="1" dirty="0"/>
              <a:t>学习难度：★★☆☆☆，使用频率：★★★☆☆</a:t>
            </a:r>
            <a:r>
              <a:rPr lang="en-US" altLang="zh-CN" sz="2000" b="1" dirty="0"/>
              <a:t>】</a:t>
            </a:r>
            <a:endParaRPr kumimoji="1" lang="zh-CN" altLang="en-US" sz="2000" dirty="0"/>
          </a:p>
        </p:txBody>
      </p:sp>
      <p:sp>
        <p:nvSpPr>
          <p:cNvPr id="3" name="内容占位符 2"/>
          <p:cNvSpPr>
            <a:spLocks noGrp="1"/>
          </p:cNvSpPr>
          <p:nvPr>
            <p:ph idx="1"/>
          </p:nvPr>
        </p:nvSpPr>
        <p:spPr/>
        <p:txBody>
          <a:bodyPr>
            <a:normAutofit/>
          </a:bodyPr>
          <a:lstStyle/>
          <a:p>
            <a:r>
              <a:rPr lang="zh-CN" altLang="en-US" sz="2800" dirty="0"/>
              <a:t>工厂模式是最常用的一类创建型设计模式，通常我们所说的工厂模式是指</a:t>
            </a:r>
            <a:r>
              <a:rPr lang="zh-CN" altLang="en-US" sz="2800" b="1" dirty="0"/>
              <a:t>工厂方法模式</a:t>
            </a:r>
            <a:r>
              <a:rPr lang="zh-CN" altLang="en-US" sz="2800" dirty="0"/>
              <a:t>，它也是使用频率最高的工厂模式</a:t>
            </a:r>
            <a:r>
              <a:rPr lang="zh-CN" altLang="en-US" sz="2800" dirty="0" smtClean="0"/>
              <a:t>。</a:t>
            </a:r>
          </a:p>
          <a:p>
            <a:r>
              <a:rPr lang="zh-CN" altLang="en-US" sz="2800" b="1" dirty="0" smtClean="0"/>
              <a:t>简单</a:t>
            </a:r>
            <a:r>
              <a:rPr lang="zh-CN" altLang="en-US" sz="2800" b="1" dirty="0"/>
              <a:t>工厂模式</a:t>
            </a:r>
            <a:r>
              <a:rPr lang="zh-CN" altLang="en-US" sz="2800" dirty="0"/>
              <a:t>是工厂方法模式的“小弟”，它不属于</a:t>
            </a:r>
            <a:r>
              <a:rPr lang="en-US" altLang="zh-CN" sz="2800" dirty="0" err="1"/>
              <a:t>GoF</a:t>
            </a:r>
            <a:r>
              <a:rPr lang="en-US" altLang="zh-CN" sz="2800" dirty="0"/>
              <a:t> 23</a:t>
            </a:r>
            <a:r>
              <a:rPr lang="zh-CN" altLang="en-US" sz="2800" dirty="0"/>
              <a:t>种设计模式，但在软件开发中应用也较为频繁，通常将它作为学习其他工厂模式的入门。此外，工厂方法模式还有一位“</a:t>
            </a:r>
            <a:r>
              <a:rPr lang="zh-CN" altLang="en-US" sz="2800" dirty="0" smtClean="0"/>
              <a:t>大哥”</a:t>
            </a:r>
            <a:r>
              <a:rPr lang="en-US" altLang="zh-CN" sz="2800" dirty="0"/>
              <a:t>——</a:t>
            </a:r>
            <a:r>
              <a:rPr lang="zh-CN" altLang="en-US" sz="2800" b="1" dirty="0"/>
              <a:t>抽象工厂模式</a:t>
            </a:r>
            <a:r>
              <a:rPr lang="zh-CN" altLang="en-US" sz="2800" dirty="0"/>
              <a:t>。</a:t>
            </a:r>
            <a:endParaRPr kumimoji="1" lang="zh-CN" altLang="en-US" sz="2800" dirty="0"/>
          </a:p>
        </p:txBody>
      </p:sp>
    </p:spTree>
    <p:extLst>
      <p:ext uri="{BB962C8B-B14F-4D97-AF65-F5344CB8AC3E}">
        <p14:creationId xmlns:p14="http://schemas.microsoft.com/office/powerpoint/2010/main" val="98251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案例：</a:t>
            </a:r>
            <a:r>
              <a:rPr kumimoji="1" lang="zh-CN" altLang="en-US" sz="3600" dirty="0"/>
              <a:t/>
            </a:r>
            <a:br>
              <a:rPr kumimoji="1" lang="zh-CN" altLang="en-US" sz="3600" dirty="0"/>
            </a:br>
            <a:endParaRPr kumimoji="1" lang="zh-CN" altLang="en-US" sz="2000" dirty="0"/>
          </a:p>
        </p:txBody>
      </p:sp>
      <p:sp>
        <p:nvSpPr>
          <p:cNvPr id="3" name="内容占位符 2"/>
          <p:cNvSpPr>
            <a:spLocks noGrp="1"/>
          </p:cNvSpPr>
          <p:nvPr>
            <p:ph idx="1"/>
          </p:nvPr>
        </p:nvSpPr>
        <p:spPr/>
        <p:txBody>
          <a:bodyPr>
            <a:normAutofit/>
          </a:bodyPr>
          <a:lstStyle/>
          <a:p>
            <a:pPr marL="0" indent="0">
              <a:buNone/>
            </a:pPr>
            <a:r>
              <a:rPr kumimoji="1" lang="zh-CN" altLang="en-US" sz="2800" dirty="0"/>
              <a:t>	现在要</a:t>
            </a:r>
            <a:r>
              <a:rPr lang="zh-CN" altLang="en-US" sz="2800" dirty="0"/>
              <a:t>开发一套图表库，该图表库可以为应用系统提供各种不同外观的图表，例如柱状图、饼状图、折线图等。现在希望为应用系统开发人员提供一套灵活易用的图表库，而且可以较为方便地对图表库进行扩展，以便能够在将来增加一些新类型的图表。</a:t>
            </a:r>
            <a:endParaRPr kumimoji="1" lang="zh-CN" altLang="en-US" sz="2800" dirty="0"/>
          </a:p>
        </p:txBody>
      </p:sp>
    </p:spTree>
    <p:extLst>
      <p:ext uri="{BB962C8B-B14F-4D97-AF65-F5344CB8AC3E}">
        <p14:creationId xmlns:p14="http://schemas.microsoft.com/office/powerpoint/2010/main" val="3738476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Chart</a:t>
            </a:r>
            <a:r>
              <a:rPr lang="zh-CN" altLang="en-US" sz="3600" dirty="0"/>
              <a:t>类存在的问题：</a:t>
            </a:r>
          </a:p>
        </p:txBody>
      </p:sp>
      <p:sp>
        <p:nvSpPr>
          <p:cNvPr id="3" name="内容占位符 2"/>
          <p:cNvSpPr>
            <a:spLocks noGrp="1"/>
          </p:cNvSpPr>
          <p:nvPr>
            <p:ph idx="1"/>
          </p:nvPr>
        </p:nvSpPr>
        <p:spPr>
          <a:xfrm>
            <a:off x="1103312" y="1853248"/>
            <a:ext cx="8946541" cy="4395151"/>
          </a:xfrm>
        </p:spPr>
        <p:txBody>
          <a:bodyPr>
            <a:normAutofit fontScale="85000" lnSpcReduction="20000"/>
          </a:bodyPr>
          <a:lstStyle/>
          <a:p>
            <a:r>
              <a:rPr lang="en-US" altLang="zh-CN" sz="2800" smtClean="0"/>
              <a:t>(</a:t>
            </a:r>
            <a:r>
              <a:rPr lang="en-US" altLang="zh-CN" sz="2800" dirty="0"/>
              <a:t>1) </a:t>
            </a:r>
            <a:r>
              <a:rPr lang="zh-CN" altLang="en-US" sz="2800" dirty="0" smtClean="0"/>
              <a:t>很多</a:t>
            </a:r>
            <a:r>
              <a:rPr lang="zh-CN" altLang="en-US" sz="2800" dirty="0"/>
              <a:t>“</a:t>
            </a:r>
            <a:r>
              <a:rPr lang="en-US" altLang="zh-CN" sz="2800" dirty="0"/>
              <a:t>if…else…</a:t>
            </a:r>
            <a:r>
              <a:rPr lang="zh-CN" altLang="en-US" sz="2800" dirty="0"/>
              <a:t>”代码块，整个类的代码相当</a:t>
            </a:r>
            <a:r>
              <a:rPr lang="zh-CN" altLang="en-US" sz="2800" dirty="0" smtClean="0"/>
              <a:t>冗长；而且</a:t>
            </a:r>
            <a:r>
              <a:rPr lang="zh-CN" altLang="en-US" sz="2800" dirty="0"/>
              <a:t>大量条件语句的存在还将影响系统的</a:t>
            </a:r>
            <a:r>
              <a:rPr lang="zh-CN" altLang="en-US" sz="2800" dirty="0" smtClean="0"/>
              <a:t>性能。</a:t>
            </a:r>
            <a:endParaRPr lang="zh-CN" altLang="en-US" sz="2800" dirty="0"/>
          </a:p>
          <a:p>
            <a:r>
              <a:rPr lang="en-US" altLang="zh-CN" sz="2800" dirty="0" smtClean="0"/>
              <a:t>(</a:t>
            </a:r>
            <a:r>
              <a:rPr lang="en-US" altLang="zh-CN" sz="2800" dirty="0"/>
              <a:t>2) </a:t>
            </a:r>
            <a:r>
              <a:rPr lang="zh-CN" altLang="en-US" sz="2800" dirty="0" smtClean="0"/>
              <a:t>职责</a:t>
            </a:r>
            <a:r>
              <a:rPr lang="zh-CN" altLang="en-US" sz="2800" dirty="0"/>
              <a:t>过重</a:t>
            </a:r>
            <a:r>
              <a:rPr lang="zh-CN" altLang="en-US" sz="2800" dirty="0" smtClean="0"/>
              <a:t>，违反</a:t>
            </a:r>
            <a:r>
              <a:rPr lang="zh-CN" altLang="en-US" sz="2800" dirty="0"/>
              <a:t>了“单一职责原则”，不利于类的重用和维护</a:t>
            </a:r>
            <a:r>
              <a:rPr lang="zh-CN" altLang="en-US" sz="2800" dirty="0" smtClean="0"/>
              <a:t>；构造函数庞大</a:t>
            </a:r>
            <a:r>
              <a:rPr lang="zh-CN" altLang="en-US" sz="2800" dirty="0"/>
              <a:t>，对象在创建时需要进行条件判断，降低了对象创建的效率。</a:t>
            </a:r>
          </a:p>
          <a:p>
            <a:r>
              <a:rPr lang="en-US" altLang="zh-CN" sz="2800" dirty="0" smtClean="0"/>
              <a:t>(</a:t>
            </a:r>
            <a:r>
              <a:rPr lang="en-US" altLang="zh-CN" sz="2800" dirty="0"/>
              <a:t>3) </a:t>
            </a:r>
            <a:r>
              <a:rPr lang="zh-CN" altLang="en-US" sz="2800" dirty="0"/>
              <a:t>当需要增加新类型的图表时，必须修改</a:t>
            </a:r>
            <a:r>
              <a:rPr lang="en-US" altLang="zh-CN" sz="2800" dirty="0"/>
              <a:t>Chart</a:t>
            </a:r>
            <a:r>
              <a:rPr lang="zh-CN" altLang="en-US" sz="2800" dirty="0"/>
              <a:t>类的源代码，违反了“开闭原则”。</a:t>
            </a:r>
          </a:p>
          <a:p>
            <a:r>
              <a:rPr lang="en-US" altLang="zh-CN" sz="2800" dirty="0" smtClean="0"/>
              <a:t>(</a:t>
            </a:r>
            <a:r>
              <a:rPr lang="en-US" altLang="zh-CN" sz="2800" dirty="0"/>
              <a:t>4) </a:t>
            </a:r>
            <a:r>
              <a:rPr lang="zh-CN" altLang="en-US" sz="2800" dirty="0"/>
              <a:t>客户端只能通过</a:t>
            </a:r>
            <a:r>
              <a:rPr lang="en-US" altLang="zh-CN" sz="2800" dirty="0"/>
              <a:t>new</a:t>
            </a:r>
            <a:r>
              <a:rPr lang="zh-CN" altLang="en-US" sz="2800" dirty="0"/>
              <a:t>关键字来直接创建</a:t>
            </a:r>
            <a:r>
              <a:rPr lang="en-US" altLang="zh-CN" sz="2800" dirty="0"/>
              <a:t>Chart</a:t>
            </a:r>
            <a:r>
              <a:rPr lang="zh-CN" altLang="en-US" sz="2800" dirty="0"/>
              <a:t>对象，</a:t>
            </a:r>
            <a:r>
              <a:rPr lang="en-US" altLang="zh-CN" sz="2800" dirty="0"/>
              <a:t>Chart</a:t>
            </a:r>
            <a:r>
              <a:rPr lang="zh-CN" altLang="en-US" sz="2800" dirty="0"/>
              <a:t>类与客户端类耦合度较高，对象的创建和使用无法分离。</a:t>
            </a:r>
          </a:p>
          <a:p>
            <a:r>
              <a:rPr lang="en-US" altLang="zh-CN" sz="2800" dirty="0" smtClean="0"/>
              <a:t>(</a:t>
            </a:r>
            <a:r>
              <a:rPr lang="en-US" altLang="zh-CN" sz="2800" dirty="0"/>
              <a:t>5) </a:t>
            </a:r>
            <a:r>
              <a:rPr lang="zh-CN" altLang="en-US" sz="2800" dirty="0" smtClean="0"/>
              <a:t>如果还</a:t>
            </a:r>
            <a:r>
              <a:rPr lang="zh-CN" altLang="en-US" sz="2800" dirty="0"/>
              <a:t>需要进行大量初始化</a:t>
            </a:r>
            <a:r>
              <a:rPr lang="zh-CN" altLang="en-US" sz="2800" dirty="0" smtClean="0"/>
              <a:t>设置且没有</a:t>
            </a:r>
            <a:r>
              <a:rPr lang="zh-CN" altLang="en-US" sz="2800" dirty="0"/>
              <a:t>提供一个默认设置，那就只能由客户端来完成初始设置，这些代码在每次创建</a:t>
            </a:r>
            <a:r>
              <a:rPr lang="en-US" altLang="zh-CN" sz="2800" dirty="0"/>
              <a:t>Chart</a:t>
            </a:r>
            <a:r>
              <a:rPr lang="zh-CN" altLang="en-US" sz="2800" dirty="0"/>
              <a:t>对象时都会出现，导致代码的重复。</a:t>
            </a:r>
            <a:endParaRPr kumimoji="1" lang="zh-CN" altLang="en-US" sz="2800" dirty="0"/>
          </a:p>
        </p:txBody>
      </p:sp>
    </p:spTree>
    <p:extLst>
      <p:ext uri="{BB962C8B-B14F-4D97-AF65-F5344CB8AC3E}">
        <p14:creationId xmlns:p14="http://schemas.microsoft.com/office/powerpoint/2010/main" val="416652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sz="2000" dirty="0"/>
          </a:p>
        </p:txBody>
      </p:sp>
      <p:sp>
        <p:nvSpPr>
          <p:cNvPr id="3" name="内容占位符 2"/>
          <p:cNvSpPr>
            <a:spLocks noGrp="1"/>
          </p:cNvSpPr>
          <p:nvPr>
            <p:ph idx="1"/>
          </p:nvPr>
        </p:nvSpPr>
        <p:spPr>
          <a:xfrm>
            <a:off x="1103312" y="1691640"/>
            <a:ext cx="8946541" cy="4556759"/>
          </a:xfrm>
        </p:spPr>
        <p:txBody>
          <a:bodyPr>
            <a:normAutofit/>
          </a:bodyPr>
          <a:lstStyle/>
          <a:p>
            <a:r>
              <a:rPr lang="zh-CN" altLang="en-US" sz="2800" b="1" dirty="0"/>
              <a:t>简单工厂模式</a:t>
            </a:r>
            <a:r>
              <a:rPr lang="en-US" altLang="zh-CN" sz="2800" b="1" dirty="0"/>
              <a:t>(Simple Factory Pattern)</a:t>
            </a:r>
            <a:r>
              <a:rPr lang="zh-CN" altLang="en-US" sz="2800" b="1" dirty="0"/>
              <a:t>：</a:t>
            </a:r>
            <a:r>
              <a:rPr lang="zh-CN" altLang="en-US" sz="2800" b="1" dirty="0" smtClean="0"/>
              <a:t>定义</a:t>
            </a:r>
            <a:r>
              <a:rPr lang="zh-CN" altLang="en-US" sz="2800" b="1" dirty="0"/>
              <a:t>一个工厂类，它可以根据参数的不同返回不同类的实例，被创建的实例通常都具有共同的父类。因为在简单工厂模式中用于创建实例的方法是静态</a:t>
            </a:r>
            <a:r>
              <a:rPr lang="en-US" altLang="zh-CN" sz="2800" b="1" dirty="0"/>
              <a:t>(static)</a:t>
            </a:r>
            <a:r>
              <a:rPr lang="zh-CN" altLang="en-US" sz="2800" b="1" dirty="0"/>
              <a:t>方法，因此简单工厂模式又被称为静态工厂方法</a:t>
            </a:r>
            <a:r>
              <a:rPr lang="en-US" altLang="zh-CN" sz="2800" b="1" dirty="0"/>
              <a:t>(Static Factory Method)</a:t>
            </a:r>
            <a:r>
              <a:rPr lang="zh-CN" altLang="en-US" sz="2800" b="1" dirty="0"/>
              <a:t>模式，它属于类创建型</a:t>
            </a:r>
            <a:r>
              <a:rPr lang="zh-CN" altLang="en-US" sz="2800" b="1" dirty="0" smtClean="0"/>
              <a:t>模式。</a:t>
            </a:r>
            <a:endParaRPr kumimoji="1" lang="zh-CN" altLang="en-US" sz="2800" dirty="0"/>
          </a:p>
        </p:txBody>
      </p:sp>
    </p:spTree>
    <p:extLst>
      <p:ext uri="{BB962C8B-B14F-4D97-AF65-F5344CB8AC3E}">
        <p14:creationId xmlns:p14="http://schemas.microsoft.com/office/powerpoint/2010/main" val="547975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p:txBody>
          <a:bodyPr>
            <a:normAutofit/>
          </a:bodyPr>
          <a:lstStyle/>
          <a:p>
            <a:r>
              <a:rPr lang="zh-CN" altLang="en-US" sz="2800" b="1" dirty="0" smtClean="0"/>
              <a:t>模式的定义：</a:t>
            </a:r>
          </a:p>
          <a:p>
            <a:pPr marL="0" indent="0">
              <a:buNone/>
            </a:pPr>
            <a:r>
              <a:rPr lang="zh-CN" altLang="en-US" sz="2800" b="1" dirty="0"/>
              <a:t>	</a:t>
            </a:r>
            <a:r>
              <a:rPr lang="zh-CN" altLang="en-US" sz="2800" b="1" dirty="0" smtClean="0"/>
              <a:t>每个</a:t>
            </a:r>
            <a:r>
              <a:rPr lang="zh-CN" altLang="en-US" sz="2800" b="1" dirty="0"/>
              <a:t>模式都描述了一个在我们的环境中不断出现的问题，然后描述了该问题的解决方案的核心，通过这种方式，我们可以无数次地重用那些已有的成功的解决方案，无须再重复相同的工作。</a:t>
            </a:r>
            <a:endParaRPr kumimoji="1" lang="zh-CN" altLang="en-US" sz="2800" dirty="0"/>
          </a:p>
        </p:txBody>
      </p:sp>
    </p:spTree>
    <p:extLst>
      <p:ext uri="{BB962C8B-B14F-4D97-AF65-F5344CB8AC3E}">
        <p14:creationId xmlns:p14="http://schemas.microsoft.com/office/powerpoint/2010/main" val="4106323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简单工厂模式</a:t>
            </a:r>
            <a:r>
              <a:rPr lang="zh-CN" altLang="en-US" sz="3600" dirty="0" smtClean="0"/>
              <a:t>结构</a:t>
            </a:r>
            <a:endParaRPr kumimoji="1" lang="zh-CN" altLang="en-US" sz="2000" dirty="0"/>
          </a:p>
        </p:txBody>
      </p:sp>
      <p:sp>
        <p:nvSpPr>
          <p:cNvPr id="4" name="内容占位符 3"/>
          <p:cNvSpPr>
            <a:spLocks noGrp="1"/>
          </p:cNvSpPr>
          <p:nvPr>
            <p:ph idx="1"/>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966151" y="1532890"/>
            <a:ext cx="9639671" cy="4547870"/>
          </a:xfrm>
          <a:prstGeom prst="rect">
            <a:avLst/>
          </a:prstGeom>
        </p:spPr>
      </p:pic>
    </p:spTree>
    <p:extLst>
      <p:ext uri="{BB962C8B-B14F-4D97-AF65-F5344CB8AC3E}">
        <p14:creationId xmlns:p14="http://schemas.microsoft.com/office/powerpoint/2010/main" val="417331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简单工厂</a:t>
            </a:r>
            <a:r>
              <a:rPr lang="zh-CN" altLang="en-US" sz="3600" dirty="0" smtClean="0"/>
              <a:t>模式的角色</a:t>
            </a:r>
            <a:endParaRPr kumimoji="1" lang="zh-CN" altLang="en-US" sz="2000" dirty="0"/>
          </a:p>
        </p:txBody>
      </p:sp>
      <p:sp>
        <p:nvSpPr>
          <p:cNvPr id="4" name="内容占位符 3"/>
          <p:cNvSpPr>
            <a:spLocks noGrp="1"/>
          </p:cNvSpPr>
          <p:nvPr>
            <p:ph idx="1"/>
          </p:nvPr>
        </p:nvSpPr>
        <p:spPr/>
        <p:txBody>
          <a:bodyPr>
            <a:normAutofit/>
          </a:bodyPr>
          <a:lstStyle/>
          <a:p>
            <a:r>
              <a:rPr lang="en-US" altLang="zh-CN" sz="2800" b="1" dirty="0" smtClean="0"/>
              <a:t>Factory</a:t>
            </a:r>
            <a:r>
              <a:rPr lang="zh-CN" altLang="en-US" sz="2800" b="1" dirty="0"/>
              <a:t>（工厂角色）</a:t>
            </a:r>
            <a:r>
              <a:rPr lang="zh-CN" altLang="en-US" sz="2800" b="1" dirty="0" smtClean="0"/>
              <a:t>：</a:t>
            </a:r>
          </a:p>
          <a:p>
            <a:pPr marL="0" indent="0">
              <a:buNone/>
            </a:pPr>
            <a:r>
              <a:rPr lang="zh-CN" altLang="en-US" sz="2800" b="1" dirty="0"/>
              <a:t>	</a:t>
            </a:r>
            <a:r>
              <a:rPr lang="zh-CN" altLang="en-US" sz="2800" dirty="0"/>
              <a:t>工厂角色即工厂类，它是简单工厂模式的核心</a:t>
            </a:r>
            <a:r>
              <a:rPr lang="zh-CN" altLang="en-US" sz="2800" dirty="0" smtClean="0"/>
              <a:t>，</a:t>
            </a:r>
            <a:r>
              <a:rPr lang="zh-CN" altLang="en-US" sz="2800" dirty="0"/>
              <a:t>负责实现创建所有产品实例的内部逻辑；工厂类可以被外界直接调用，创建所需的产品对象；在工厂类中提供了静态的工厂方法</a:t>
            </a:r>
            <a:r>
              <a:rPr lang="en-US" altLang="zh-CN" sz="2800" dirty="0" err="1"/>
              <a:t>factoryMethod</a:t>
            </a:r>
            <a:r>
              <a:rPr lang="en-US" altLang="zh-CN" sz="2800" dirty="0"/>
              <a:t>()</a:t>
            </a:r>
            <a:r>
              <a:rPr lang="zh-CN" altLang="en-US" sz="2800" dirty="0"/>
              <a:t>，它的返回类型为抽象产品类型</a:t>
            </a:r>
            <a:r>
              <a:rPr lang="en-US" altLang="zh-CN" sz="2800" dirty="0"/>
              <a:t>Product</a:t>
            </a:r>
            <a:r>
              <a:rPr lang="zh-CN" altLang="en-US" sz="2800" dirty="0" smtClean="0"/>
              <a:t>。</a:t>
            </a:r>
            <a:endParaRPr lang="zh-CN" altLang="en-US" sz="2800" dirty="0"/>
          </a:p>
        </p:txBody>
      </p:sp>
    </p:spTree>
    <p:extLst>
      <p:ext uri="{BB962C8B-B14F-4D97-AF65-F5344CB8AC3E}">
        <p14:creationId xmlns:p14="http://schemas.microsoft.com/office/powerpoint/2010/main" val="1502037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简单工厂</a:t>
            </a:r>
            <a:r>
              <a:rPr lang="zh-CN" altLang="en-US" sz="3600" dirty="0" smtClean="0"/>
              <a:t>模式的角色</a:t>
            </a:r>
            <a:endParaRPr kumimoji="1" lang="zh-CN" altLang="en-US" sz="2000" dirty="0"/>
          </a:p>
        </p:txBody>
      </p:sp>
      <p:sp>
        <p:nvSpPr>
          <p:cNvPr id="4" name="内容占位符 3"/>
          <p:cNvSpPr>
            <a:spLocks noGrp="1"/>
          </p:cNvSpPr>
          <p:nvPr>
            <p:ph idx="1"/>
          </p:nvPr>
        </p:nvSpPr>
        <p:spPr/>
        <p:txBody>
          <a:bodyPr>
            <a:normAutofit/>
          </a:bodyPr>
          <a:lstStyle/>
          <a:p>
            <a:r>
              <a:rPr lang="en-US" altLang="zh-CN" sz="2800" b="1" dirty="0" smtClean="0"/>
              <a:t>Product</a:t>
            </a:r>
            <a:r>
              <a:rPr lang="zh-CN" altLang="en-US" sz="2800" b="1" dirty="0"/>
              <a:t>（抽象产品角色）</a:t>
            </a:r>
            <a:r>
              <a:rPr lang="zh-CN" altLang="en-US" sz="2800" b="1" dirty="0" smtClean="0"/>
              <a:t>：</a:t>
            </a:r>
          </a:p>
          <a:p>
            <a:pPr marL="0" indent="0">
              <a:buNone/>
            </a:pPr>
            <a:r>
              <a:rPr lang="zh-CN" altLang="en-US" sz="2800" b="1" dirty="0"/>
              <a:t>	</a:t>
            </a:r>
            <a:r>
              <a:rPr lang="zh-CN" altLang="en-US" sz="2800" dirty="0" smtClean="0"/>
              <a:t>它</a:t>
            </a:r>
            <a:r>
              <a:rPr lang="zh-CN" altLang="en-US" sz="2800" dirty="0"/>
              <a:t>是工厂类所创建的所有对象的父类，封装了各种产品对象的公有方法，它的引入将提高系统的灵活性，使得在工厂类中只需定义一个通用的工厂方法，因为所有创建的具体产品对象都是其子类对象</a:t>
            </a:r>
            <a:r>
              <a:rPr lang="zh-CN" altLang="en-US" sz="2800" dirty="0" smtClean="0"/>
              <a:t>。</a:t>
            </a:r>
            <a:endParaRPr lang="zh-CN" altLang="en-US" sz="2800" dirty="0"/>
          </a:p>
        </p:txBody>
      </p:sp>
    </p:spTree>
    <p:extLst>
      <p:ext uri="{BB962C8B-B14F-4D97-AF65-F5344CB8AC3E}">
        <p14:creationId xmlns:p14="http://schemas.microsoft.com/office/powerpoint/2010/main" val="536912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简单工厂</a:t>
            </a:r>
            <a:r>
              <a:rPr lang="zh-CN" altLang="en-US" sz="3600" dirty="0" smtClean="0"/>
              <a:t>模式的角色</a:t>
            </a:r>
            <a:endParaRPr kumimoji="1" lang="zh-CN" altLang="en-US" sz="2000" dirty="0"/>
          </a:p>
        </p:txBody>
      </p:sp>
      <p:sp>
        <p:nvSpPr>
          <p:cNvPr id="4" name="内容占位符 3"/>
          <p:cNvSpPr>
            <a:spLocks noGrp="1"/>
          </p:cNvSpPr>
          <p:nvPr>
            <p:ph idx="1"/>
          </p:nvPr>
        </p:nvSpPr>
        <p:spPr/>
        <p:txBody>
          <a:bodyPr>
            <a:normAutofit/>
          </a:bodyPr>
          <a:lstStyle/>
          <a:p>
            <a:r>
              <a:rPr lang="en-US" altLang="zh-CN" sz="2800" b="1" dirty="0" err="1" smtClean="0"/>
              <a:t>ConcreteProduct</a:t>
            </a:r>
            <a:r>
              <a:rPr lang="zh-CN" altLang="en-US" sz="2800" b="1" dirty="0"/>
              <a:t>（具体产品角色）</a:t>
            </a:r>
            <a:r>
              <a:rPr lang="zh-CN" altLang="en-US" sz="2800" b="1" dirty="0" smtClean="0"/>
              <a:t>：</a:t>
            </a:r>
          </a:p>
          <a:p>
            <a:pPr marL="0" indent="0">
              <a:buNone/>
            </a:pPr>
            <a:r>
              <a:rPr lang="zh-CN" altLang="en-US" sz="2800" b="1" dirty="0"/>
              <a:t>	</a:t>
            </a:r>
            <a:r>
              <a:rPr lang="zh-CN" altLang="en-US" sz="2800" dirty="0" smtClean="0"/>
              <a:t>它</a:t>
            </a:r>
            <a:r>
              <a:rPr lang="zh-CN" altLang="en-US" sz="2800" dirty="0"/>
              <a:t>是简单工厂模式的创建目标，所有被创建的对象都充当这个角色的某个具体类的实例。每一个具体产品角色都继承了抽象产品角色，需要实现在抽象产品中声明的抽象方法</a:t>
            </a:r>
            <a:r>
              <a:rPr lang="zh-CN" altLang="en-US" sz="2800" dirty="0" smtClean="0"/>
              <a:t>。</a:t>
            </a:r>
            <a:endParaRPr kumimoji="1" lang="zh-CN" altLang="en-US" sz="2800" dirty="0"/>
          </a:p>
        </p:txBody>
      </p:sp>
    </p:spTree>
    <p:extLst>
      <p:ext uri="{BB962C8B-B14F-4D97-AF65-F5344CB8AC3E}">
        <p14:creationId xmlns:p14="http://schemas.microsoft.com/office/powerpoint/2010/main" val="10786945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案例重新设计</a:t>
            </a:r>
            <a:endParaRPr kumimoji="1" lang="zh-CN" altLang="en-US" sz="2000" dirty="0"/>
          </a:p>
        </p:txBody>
      </p:sp>
      <p:sp>
        <p:nvSpPr>
          <p:cNvPr id="3" name="内容占位符 2"/>
          <p:cNvSpPr>
            <a:spLocks noGrp="1"/>
          </p:cNvSpPr>
          <p:nvPr>
            <p:ph idx="1"/>
          </p:nvPr>
        </p:nvSpPr>
        <p:spPr/>
        <p:txBody>
          <a:bodyPr>
            <a:normAutofit/>
          </a:bodyPr>
          <a:lstStyle/>
          <a:p>
            <a:endParaRPr kumimoji="1" lang="zh-CN" altLang="en-US" sz="2800" dirty="0"/>
          </a:p>
        </p:txBody>
      </p:sp>
      <p:pic>
        <p:nvPicPr>
          <p:cNvPr id="4" name="图片 3"/>
          <p:cNvPicPr>
            <a:picLocks noChangeAspect="1"/>
          </p:cNvPicPr>
          <p:nvPr/>
        </p:nvPicPr>
        <p:blipFill>
          <a:blip r:embed="rId2"/>
          <a:stretch>
            <a:fillRect/>
          </a:stretch>
        </p:blipFill>
        <p:spPr>
          <a:xfrm>
            <a:off x="1103312" y="1422698"/>
            <a:ext cx="8966200" cy="5029200"/>
          </a:xfrm>
          <a:prstGeom prst="rect">
            <a:avLst/>
          </a:prstGeom>
        </p:spPr>
      </p:pic>
    </p:spTree>
    <p:extLst>
      <p:ext uri="{BB962C8B-B14F-4D97-AF65-F5344CB8AC3E}">
        <p14:creationId xmlns:p14="http://schemas.microsoft.com/office/powerpoint/2010/main" val="7030768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主要优点</a:t>
            </a:r>
            <a:endParaRPr kumimoji="1" lang="zh-CN" altLang="en-US" sz="2000" dirty="0"/>
          </a:p>
        </p:txBody>
      </p:sp>
      <p:sp>
        <p:nvSpPr>
          <p:cNvPr id="3" name="内容占位符 2"/>
          <p:cNvSpPr>
            <a:spLocks noGrp="1"/>
          </p:cNvSpPr>
          <p:nvPr>
            <p:ph idx="1"/>
          </p:nvPr>
        </p:nvSpPr>
        <p:spPr>
          <a:xfrm>
            <a:off x="1104293" y="2266278"/>
            <a:ext cx="8946541" cy="4195481"/>
          </a:xfrm>
        </p:spPr>
        <p:txBody>
          <a:bodyPr>
            <a:normAutofit/>
          </a:bodyPr>
          <a:lstStyle/>
          <a:p>
            <a:pPr>
              <a:lnSpc>
                <a:spcPct val="150000"/>
              </a:lnSpc>
            </a:pPr>
            <a:r>
              <a:rPr lang="en-US" altLang="zh-CN" sz="2800" dirty="0" smtClean="0"/>
              <a:t>(</a:t>
            </a:r>
            <a:r>
              <a:rPr lang="en-US" altLang="zh-CN" sz="2800" dirty="0"/>
              <a:t>1) </a:t>
            </a:r>
            <a:r>
              <a:rPr lang="zh-CN" altLang="en-US" sz="2800" dirty="0" smtClean="0"/>
              <a:t>简单</a:t>
            </a:r>
            <a:r>
              <a:rPr lang="zh-CN" altLang="en-US" sz="2800" dirty="0"/>
              <a:t>工厂模式实现了对象创建和使用的分离。</a:t>
            </a:r>
          </a:p>
          <a:p>
            <a:pPr>
              <a:lnSpc>
                <a:spcPct val="150000"/>
              </a:lnSpc>
            </a:pPr>
            <a:r>
              <a:rPr lang="en-US" altLang="zh-CN" sz="2800" dirty="0" smtClean="0"/>
              <a:t>(</a:t>
            </a:r>
            <a:r>
              <a:rPr lang="en-US" altLang="zh-CN" sz="2800" dirty="0"/>
              <a:t>2) </a:t>
            </a:r>
            <a:r>
              <a:rPr lang="zh-CN" altLang="en-US" sz="2800" dirty="0" smtClean="0"/>
              <a:t>一定</a:t>
            </a:r>
            <a:r>
              <a:rPr lang="zh-CN" altLang="en-US" sz="2800" dirty="0"/>
              <a:t>程度减少使用者的记忆量。</a:t>
            </a:r>
          </a:p>
          <a:p>
            <a:pPr>
              <a:lnSpc>
                <a:spcPct val="150000"/>
              </a:lnSpc>
            </a:pPr>
            <a:r>
              <a:rPr lang="en-US" altLang="zh-CN" sz="2800" dirty="0" smtClean="0"/>
              <a:t>(</a:t>
            </a:r>
            <a:r>
              <a:rPr lang="en-US" altLang="zh-CN" sz="2800" dirty="0"/>
              <a:t>3) </a:t>
            </a:r>
            <a:r>
              <a:rPr lang="zh-CN" altLang="en-US" sz="2800" dirty="0"/>
              <a:t>通过引入配置文件</a:t>
            </a:r>
            <a:r>
              <a:rPr lang="zh-CN" altLang="en-US" sz="2800" dirty="0" smtClean="0"/>
              <a:t>，提高</a:t>
            </a:r>
            <a:r>
              <a:rPr lang="zh-CN" altLang="en-US" sz="2800" dirty="0"/>
              <a:t>了系统的灵活性。</a:t>
            </a:r>
            <a:endParaRPr kumimoji="1" lang="zh-CN" altLang="en-US" sz="2800" dirty="0"/>
          </a:p>
        </p:txBody>
      </p:sp>
    </p:spTree>
    <p:extLst>
      <p:ext uri="{BB962C8B-B14F-4D97-AF65-F5344CB8AC3E}">
        <p14:creationId xmlns:p14="http://schemas.microsoft.com/office/powerpoint/2010/main" val="2274791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主要缺点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smtClean="0"/>
              <a:t>(</a:t>
            </a:r>
            <a:r>
              <a:rPr lang="en-US" altLang="zh-CN" sz="2800" dirty="0"/>
              <a:t>1) </a:t>
            </a:r>
            <a:r>
              <a:rPr lang="zh-CN" altLang="en-US" sz="2800" dirty="0" smtClean="0"/>
              <a:t>工厂</a:t>
            </a:r>
            <a:r>
              <a:rPr lang="zh-CN" altLang="en-US" sz="2800" dirty="0"/>
              <a:t>类集中了所有产品的创建逻辑，职责</a:t>
            </a:r>
            <a:r>
              <a:rPr lang="zh-CN" altLang="en-US" sz="2800" dirty="0" smtClean="0"/>
              <a:t>过重。</a:t>
            </a:r>
            <a:endParaRPr lang="zh-CN" altLang="en-US" sz="2800" dirty="0"/>
          </a:p>
          <a:p>
            <a:r>
              <a:rPr lang="en-US" altLang="zh-CN" sz="2800" dirty="0" smtClean="0"/>
              <a:t>(</a:t>
            </a:r>
            <a:r>
              <a:rPr lang="en-US" altLang="zh-CN" sz="2800" dirty="0"/>
              <a:t>2) </a:t>
            </a:r>
            <a:r>
              <a:rPr lang="zh-CN" altLang="en-US" sz="2800" dirty="0" smtClean="0"/>
              <a:t>会</a:t>
            </a:r>
            <a:r>
              <a:rPr lang="zh-CN" altLang="en-US" sz="2800" dirty="0"/>
              <a:t>增加系统中类的个</a:t>
            </a:r>
            <a:r>
              <a:rPr lang="zh-CN" altLang="en-US" sz="2800" dirty="0" smtClean="0"/>
              <a:t>数，</a:t>
            </a:r>
            <a:r>
              <a:rPr lang="zh-CN" altLang="en-US" sz="2800" dirty="0"/>
              <a:t>增加了系统的复杂度和理解难度。</a:t>
            </a:r>
          </a:p>
          <a:p>
            <a:r>
              <a:rPr lang="en-US" altLang="zh-CN" sz="2800" dirty="0" smtClean="0"/>
              <a:t>(</a:t>
            </a:r>
            <a:r>
              <a:rPr lang="en-US" altLang="zh-CN" sz="2800" dirty="0"/>
              <a:t>3) </a:t>
            </a:r>
            <a:r>
              <a:rPr lang="zh-CN" altLang="en-US" sz="2800" dirty="0"/>
              <a:t>系统扩展困难，一旦添加新产品就不得不修改工厂</a:t>
            </a:r>
            <a:r>
              <a:rPr lang="zh-CN" altLang="en-US" sz="2800" dirty="0" smtClean="0"/>
              <a:t>逻辑。</a:t>
            </a:r>
          </a:p>
          <a:p>
            <a:r>
              <a:rPr lang="en-US" altLang="zh-CN" sz="2800" dirty="0" smtClean="0"/>
              <a:t>(</a:t>
            </a:r>
            <a:r>
              <a:rPr lang="en-US" altLang="zh-CN" sz="2800" dirty="0"/>
              <a:t>4) </a:t>
            </a:r>
            <a:r>
              <a:rPr lang="zh-CN" altLang="en-US" sz="2800" dirty="0"/>
              <a:t>简单工厂模式由于使用了静态工厂方法，造成工厂角色无法形成基于继承的等级结构。</a:t>
            </a:r>
            <a:endParaRPr kumimoji="1" lang="zh-CN" altLang="en-US" sz="2800" dirty="0"/>
          </a:p>
        </p:txBody>
      </p:sp>
    </p:spTree>
    <p:extLst>
      <p:ext uri="{BB962C8B-B14F-4D97-AF65-F5344CB8AC3E}">
        <p14:creationId xmlns:p14="http://schemas.microsoft.com/office/powerpoint/2010/main" val="3269449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适用场景</a:t>
            </a:r>
            <a:endParaRPr kumimoji="1" lang="zh-CN" altLang="en-US" sz="2000" dirty="0"/>
          </a:p>
        </p:txBody>
      </p:sp>
      <p:sp>
        <p:nvSpPr>
          <p:cNvPr id="3" name="内容占位符 2"/>
          <p:cNvSpPr>
            <a:spLocks noGrp="1"/>
          </p:cNvSpPr>
          <p:nvPr>
            <p:ph idx="1"/>
          </p:nvPr>
        </p:nvSpPr>
        <p:spPr/>
        <p:txBody>
          <a:bodyPr>
            <a:normAutofit/>
          </a:bodyPr>
          <a:lstStyle/>
          <a:p>
            <a:pPr>
              <a:lnSpc>
                <a:spcPct val="150000"/>
              </a:lnSpc>
            </a:pPr>
            <a:r>
              <a:rPr lang="en-US" altLang="zh-CN" sz="2800" dirty="0"/>
              <a:t>(1) </a:t>
            </a:r>
            <a:r>
              <a:rPr lang="zh-CN" altLang="en-US" sz="2800" dirty="0"/>
              <a:t>工厂类负责创建的对象比较少，由于创建的对象较少，不会造成工厂方法中的业务逻辑太过复杂。</a:t>
            </a:r>
          </a:p>
          <a:p>
            <a:pPr>
              <a:lnSpc>
                <a:spcPct val="150000"/>
              </a:lnSpc>
            </a:pPr>
            <a:r>
              <a:rPr lang="en-US" altLang="zh-CN" sz="2800" dirty="0" smtClean="0"/>
              <a:t>(</a:t>
            </a:r>
            <a:r>
              <a:rPr lang="en-US" altLang="zh-CN" sz="2800" dirty="0"/>
              <a:t>2) </a:t>
            </a:r>
            <a:r>
              <a:rPr lang="zh-CN" altLang="en-US" sz="2800" dirty="0"/>
              <a:t>客户端只知道传入工厂类的参数，对于如何创建对象并不关心。</a:t>
            </a:r>
            <a:endParaRPr kumimoji="1" lang="zh-CN" altLang="en-US" sz="2800" dirty="0"/>
          </a:p>
        </p:txBody>
      </p:sp>
    </p:spTree>
    <p:extLst>
      <p:ext uri="{BB962C8B-B14F-4D97-AF65-F5344CB8AC3E}">
        <p14:creationId xmlns:p14="http://schemas.microsoft.com/office/powerpoint/2010/main" val="1117912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a:t> </a:t>
            </a:r>
            <a:r>
              <a:rPr kumimoji="1" lang="zh-CN" altLang="en-US" sz="3600" dirty="0" smtClean="0"/>
              <a:t>工厂模式</a:t>
            </a:r>
            <a:r>
              <a:rPr kumimoji="1" lang="en-US" altLang="zh-CN" sz="3600" dirty="0" smtClean="0"/>
              <a:t>——</a:t>
            </a:r>
            <a:r>
              <a:rPr lang="zh-CN" altLang="en-US" sz="3600" b="1" dirty="0" smtClean="0"/>
              <a:t>工厂方法模式</a:t>
            </a:r>
            <a:br>
              <a:rPr lang="zh-CN" altLang="en-US" sz="3600" b="1" dirty="0" smtClean="0"/>
            </a:br>
            <a:r>
              <a:rPr lang="en-US" altLang="zh-CN" sz="2000" b="1" dirty="0" smtClean="0"/>
              <a:t>【</a:t>
            </a:r>
            <a:r>
              <a:rPr lang="zh-CN" altLang="en-US" sz="2000" b="1" dirty="0"/>
              <a:t>学习难度：★★☆☆☆，使用频率：★★</a:t>
            </a:r>
            <a:r>
              <a:rPr lang="zh-CN" altLang="en-US" sz="2000" b="1" dirty="0" smtClean="0"/>
              <a:t>★★★</a:t>
            </a:r>
            <a:r>
              <a:rPr lang="en-US" altLang="zh-CN" sz="2000" b="1" dirty="0" smtClean="0"/>
              <a:t>】</a:t>
            </a:r>
            <a:endParaRPr kumimoji="1" lang="zh-CN" altLang="en-US" sz="2000" dirty="0"/>
          </a:p>
        </p:txBody>
      </p:sp>
      <p:sp>
        <p:nvSpPr>
          <p:cNvPr id="3" name="内容占位符 2"/>
          <p:cNvSpPr>
            <a:spLocks noGrp="1"/>
          </p:cNvSpPr>
          <p:nvPr>
            <p:ph idx="1"/>
          </p:nvPr>
        </p:nvSpPr>
        <p:spPr>
          <a:xfrm>
            <a:off x="1104293" y="2525359"/>
            <a:ext cx="8946541" cy="3037242"/>
          </a:xfrm>
        </p:spPr>
        <p:txBody>
          <a:bodyPr>
            <a:normAutofit/>
          </a:bodyPr>
          <a:lstStyle/>
          <a:p>
            <a:pPr marL="0" indent="0">
              <a:buNone/>
            </a:pPr>
            <a:r>
              <a:rPr lang="zh-CN" altLang="en-US" sz="2800" b="1" dirty="0" smtClean="0"/>
              <a:t>	简单工厂模式虽然简单，但是当</a:t>
            </a:r>
            <a:r>
              <a:rPr lang="zh-CN" altLang="en-US" sz="2800" b="1" dirty="0"/>
              <a:t>系统中需要引入新产品时，由于静态工厂方法通过所传入参数的不同来创建不同的产品，这必定要修改工厂类的源代码，将违背“开闭原则”，如何实现增加新产品而不影响已有代码</a:t>
            </a:r>
            <a:r>
              <a:rPr lang="zh-CN" altLang="en-US" sz="2800" b="1" dirty="0" smtClean="0"/>
              <a:t>？</a:t>
            </a:r>
            <a:endParaRPr kumimoji="1" lang="zh-CN" altLang="en-US" sz="2800" dirty="0"/>
          </a:p>
        </p:txBody>
      </p:sp>
    </p:spTree>
    <p:extLst>
      <p:ext uri="{BB962C8B-B14F-4D97-AF65-F5344CB8AC3E}">
        <p14:creationId xmlns:p14="http://schemas.microsoft.com/office/powerpoint/2010/main" val="1668803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案例</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现在欲</a:t>
            </a:r>
            <a:r>
              <a:rPr lang="zh-CN" altLang="en-US" sz="2800" dirty="0"/>
              <a:t>开发一个系统运行日志记录器</a:t>
            </a:r>
            <a:r>
              <a:rPr lang="en-US" altLang="zh-CN" sz="2800" dirty="0"/>
              <a:t>(Logger)</a:t>
            </a:r>
            <a:r>
              <a:rPr lang="zh-CN" altLang="en-US" sz="2800" dirty="0"/>
              <a:t>，该记录器可以通过多种途径保存系统的运行日志，如通过文件记录或数据库记录，用户可以通过修改配置文件灵活地更换日志记录方式。在设计各类日志记录器时</a:t>
            </a:r>
            <a:r>
              <a:rPr lang="zh-CN" altLang="en-US" sz="2800" dirty="0" smtClean="0"/>
              <a:t>，需要</a:t>
            </a:r>
            <a:r>
              <a:rPr lang="zh-CN" altLang="en-US" sz="2800" dirty="0"/>
              <a:t>对日志记录器进行一些初始化工作，初始化参数的设置过程较为复杂，而且某些参数的设置有严格的先后次序，否则可能会发生记录失败。如何封装记录器的初始化过程并保证多种记录器切换的</a:t>
            </a:r>
            <a:r>
              <a:rPr lang="zh-CN" altLang="en-US" sz="2800" dirty="0" smtClean="0"/>
              <a:t>灵活性？</a:t>
            </a:r>
            <a:endParaRPr kumimoji="1" lang="zh-CN" altLang="en-US" sz="2800" dirty="0"/>
          </a:p>
        </p:txBody>
      </p:sp>
    </p:spTree>
    <p:extLst>
      <p:ext uri="{BB962C8B-B14F-4D97-AF65-F5344CB8AC3E}">
        <p14:creationId xmlns:p14="http://schemas.microsoft.com/office/powerpoint/2010/main" val="1524689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p:txBody>
          <a:bodyPr>
            <a:normAutofit/>
          </a:bodyPr>
          <a:lstStyle/>
          <a:p>
            <a:r>
              <a:rPr lang="zh-CN" altLang="en-US" sz="2800" b="1" dirty="0" smtClean="0"/>
              <a:t>基础结构：</a:t>
            </a:r>
          </a:p>
          <a:p>
            <a:pPr lvl="1">
              <a:buFont typeface="Wingdings" charset="2"/>
              <a:buChar char="l"/>
            </a:pPr>
            <a:r>
              <a:rPr lang="zh-CN" altLang="en-US" sz="2600" dirty="0" smtClean="0"/>
              <a:t>问题</a:t>
            </a:r>
            <a:r>
              <a:rPr lang="zh-CN" altLang="en-US" sz="2600" dirty="0"/>
              <a:t>描述</a:t>
            </a:r>
            <a:r>
              <a:rPr lang="en-US" altLang="zh-CN" sz="2600" dirty="0"/>
              <a:t>【</a:t>
            </a:r>
            <a:r>
              <a:rPr lang="zh-CN" altLang="en-US" sz="2600" dirty="0"/>
              <a:t>待解决的问题是什么</a:t>
            </a:r>
            <a:r>
              <a:rPr lang="en-US" altLang="zh-CN" sz="2600" dirty="0" smtClean="0"/>
              <a:t>】</a:t>
            </a:r>
            <a:endParaRPr lang="zh-CN" altLang="en-US" sz="2600" dirty="0"/>
          </a:p>
          <a:p>
            <a:pPr lvl="1">
              <a:buFont typeface="Wingdings" charset="2"/>
              <a:buChar char="l"/>
            </a:pPr>
            <a:r>
              <a:rPr lang="zh-CN" altLang="en-US" sz="2600" dirty="0" smtClean="0"/>
              <a:t>前提</a:t>
            </a:r>
            <a:r>
              <a:rPr lang="zh-CN" altLang="en-US" sz="2600" dirty="0"/>
              <a:t>条件</a:t>
            </a:r>
            <a:r>
              <a:rPr lang="en-US" altLang="zh-CN" sz="2600" dirty="0"/>
              <a:t>【</a:t>
            </a:r>
            <a:r>
              <a:rPr lang="zh-CN" altLang="en-US" sz="2600" dirty="0"/>
              <a:t>在何种环境或约束条件下使用</a:t>
            </a:r>
            <a:r>
              <a:rPr lang="en-US" altLang="zh-CN" sz="2600" dirty="0" smtClean="0"/>
              <a:t>】</a:t>
            </a:r>
            <a:endParaRPr lang="zh-CN" altLang="en-US" sz="2600" dirty="0"/>
          </a:p>
          <a:p>
            <a:pPr lvl="1">
              <a:buFont typeface="Wingdings" charset="2"/>
              <a:buChar char="l"/>
            </a:pPr>
            <a:r>
              <a:rPr lang="zh-CN" altLang="en-US" sz="2600" dirty="0" smtClean="0"/>
              <a:t>解法</a:t>
            </a:r>
            <a:r>
              <a:rPr lang="en-US" altLang="zh-CN" sz="2600" dirty="0"/>
              <a:t>【</a:t>
            </a:r>
            <a:r>
              <a:rPr lang="zh-CN" altLang="en-US" sz="2600" dirty="0"/>
              <a:t>如何解决</a:t>
            </a:r>
            <a:r>
              <a:rPr lang="en-US" altLang="zh-CN" sz="2600" dirty="0" smtClean="0"/>
              <a:t>】</a:t>
            </a:r>
            <a:endParaRPr lang="zh-CN" altLang="en-US" sz="2600" dirty="0"/>
          </a:p>
          <a:p>
            <a:pPr lvl="1">
              <a:buFont typeface="Wingdings" charset="2"/>
              <a:buChar char="l"/>
            </a:pPr>
            <a:r>
              <a:rPr lang="zh-CN" altLang="en-US" sz="2600" dirty="0" smtClean="0"/>
              <a:t>效果</a:t>
            </a:r>
            <a:r>
              <a:rPr lang="en-US" altLang="zh-CN" sz="2600" dirty="0"/>
              <a:t>【</a:t>
            </a:r>
            <a:r>
              <a:rPr lang="zh-CN" altLang="en-US" sz="2600" dirty="0"/>
              <a:t>有哪些优缺点</a:t>
            </a:r>
            <a:r>
              <a:rPr lang="en-US" altLang="zh-CN" sz="2600" dirty="0"/>
              <a:t>】</a:t>
            </a:r>
            <a:endParaRPr kumimoji="1" lang="zh-CN" altLang="en-US" sz="2600" dirty="0"/>
          </a:p>
        </p:txBody>
      </p:sp>
    </p:spTree>
    <p:extLst>
      <p:ext uri="{BB962C8B-B14F-4D97-AF65-F5344CB8AC3E}">
        <p14:creationId xmlns:p14="http://schemas.microsoft.com/office/powerpoint/2010/main" val="5608518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案例设计要点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smtClean="0"/>
              <a:t>(</a:t>
            </a:r>
            <a:r>
              <a:rPr lang="en-US" altLang="zh-CN" sz="2800" dirty="0"/>
              <a:t>1) </a:t>
            </a:r>
            <a:r>
              <a:rPr lang="zh-CN" altLang="en-US" sz="2800" dirty="0"/>
              <a:t>需要封装日志记录器的初始化过程，这些初始化工作较为复杂</a:t>
            </a:r>
            <a:r>
              <a:rPr lang="zh-CN" altLang="en-US" sz="2800" dirty="0" smtClean="0"/>
              <a:t>，如果</a:t>
            </a:r>
            <a:r>
              <a:rPr lang="zh-CN" altLang="en-US" sz="2800" dirty="0"/>
              <a:t>将它们都写在构造函数中，会导致构造函数庞大，不利于代码的修改和维护；</a:t>
            </a:r>
          </a:p>
          <a:p>
            <a:r>
              <a:rPr lang="en-US" altLang="zh-CN" sz="2800" dirty="0" smtClean="0"/>
              <a:t>(</a:t>
            </a:r>
            <a:r>
              <a:rPr lang="en-US" altLang="zh-CN" sz="2800" dirty="0"/>
              <a:t>2) </a:t>
            </a:r>
            <a:r>
              <a:rPr lang="zh-CN" altLang="en-US" sz="2800" dirty="0"/>
              <a:t>用户可能需要更换日志记录方式，在客户端代码中需要提供一种灵活的方式来选择日志记录器，尽量在不修改源代码的基础上更换或者增加日志记录方式。</a:t>
            </a:r>
            <a:endParaRPr kumimoji="1" lang="zh-CN" altLang="en-US" sz="2800" dirty="0"/>
          </a:p>
        </p:txBody>
      </p:sp>
    </p:spTree>
    <p:extLst>
      <p:ext uri="{BB962C8B-B14F-4D97-AF65-F5344CB8AC3E}">
        <p14:creationId xmlns:p14="http://schemas.microsoft.com/office/powerpoint/2010/main" val="828798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简单工厂模式设计结构：</a:t>
            </a:r>
            <a:endParaRPr kumimoji="1" lang="zh-CN" altLang="en-US" sz="2000" dirty="0"/>
          </a:p>
        </p:txBody>
      </p:sp>
      <p:pic>
        <p:nvPicPr>
          <p:cNvPr id="4" name="内容占位符 3"/>
          <p:cNvPicPr>
            <a:picLocks noGrp="1" noChangeAspect="1"/>
          </p:cNvPicPr>
          <p:nvPr>
            <p:ph idx="1"/>
          </p:nvPr>
        </p:nvPicPr>
        <p:blipFill>
          <a:blip r:embed="rId3"/>
          <a:stretch>
            <a:fillRect/>
          </a:stretch>
        </p:blipFill>
        <p:spPr>
          <a:xfrm>
            <a:off x="1458334" y="1684972"/>
            <a:ext cx="8592500" cy="4552743"/>
          </a:xfrm>
          <a:prstGeom prst="rect">
            <a:avLst/>
          </a:prstGeom>
        </p:spPr>
      </p:pic>
    </p:spTree>
    <p:extLst>
      <p:ext uri="{BB962C8B-B14F-4D97-AF65-F5344CB8AC3E}">
        <p14:creationId xmlns:p14="http://schemas.microsoft.com/office/powerpoint/2010/main" val="260156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4293" y="1853248"/>
            <a:ext cx="8946541" cy="4195481"/>
          </a:xfrm>
        </p:spPr>
        <p:txBody>
          <a:bodyPr>
            <a:normAutofit/>
          </a:bodyPr>
          <a:lstStyle/>
          <a:p>
            <a:pPr marL="0" indent="0">
              <a:lnSpc>
                <a:spcPct val="150000"/>
              </a:lnSpc>
              <a:buNone/>
            </a:pPr>
            <a:r>
              <a:rPr lang="zh-CN" altLang="en-US" sz="2800" b="1" dirty="0" smtClean="0"/>
              <a:t>工厂</a:t>
            </a:r>
            <a:r>
              <a:rPr lang="zh-CN" altLang="en-US" sz="2800" b="1" dirty="0"/>
              <a:t>方法模式</a:t>
            </a:r>
            <a:r>
              <a:rPr lang="en-US" altLang="zh-CN" sz="2800" b="1" dirty="0"/>
              <a:t>(Factory Method Pattern)</a:t>
            </a:r>
            <a:r>
              <a:rPr lang="zh-CN" altLang="en-US" sz="2800" b="1" dirty="0"/>
              <a:t>：定义一个用于创建对象的接口，让子类决定将哪一个类实例化。工厂方法模式让一个类的实例化延迟到其子类</a:t>
            </a:r>
            <a:r>
              <a:rPr lang="zh-CN" altLang="en-US" sz="2800" b="1" dirty="0" smtClean="0"/>
              <a:t>。</a:t>
            </a:r>
            <a:endParaRPr kumimoji="1" lang="zh-CN" altLang="en-US" sz="2800" dirty="0"/>
          </a:p>
        </p:txBody>
      </p:sp>
    </p:spTree>
    <p:extLst>
      <p:ext uri="{BB962C8B-B14F-4D97-AF65-F5344CB8AC3E}">
        <p14:creationId xmlns:p14="http://schemas.microsoft.com/office/powerpoint/2010/main" val="315933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工厂方法模式结构</a:t>
            </a:r>
            <a:endParaRPr kumimoji="1" lang="zh-CN" altLang="en-US" sz="2000" dirty="0"/>
          </a:p>
        </p:txBody>
      </p:sp>
      <p:pic>
        <p:nvPicPr>
          <p:cNvPr id="4" name="内容占位符 3"/>
          <p:cNvPicPr>
            <a:picLocks noGrp="1" noChangeAspect="1"/>
          </p:cNvPicPr>
          <p:nvPr>
            <p:ph idx="1"/>
          </p:nvPr>
        </p:nvPicPr>
        <p:blipFill>
          <a:blip r:embed="rId3"/>
          <a:stretch>
            <a:fillRect/>
          </a:stretch>
        </p:blipFill>
        <p:spPr>
          <a:xfrm>
            <a:off x="2155157" y="1852613"/>
            <a:ext cx="6845049" cy="4195762"/>
          </a:xfrm>
          <a:prstGeom prst="rect">
            <a:avLst/>
          </a:prstGeom>
        </p:spPr>
      </p:pic>
    </p:spTree>
    <p:extLst>
      <p:ext uri="{BB962C8B-B14F-4D97-AF65-F5344CB8AC3E}">
        <p14:creationId xmlns:p14="http://schemas.microsoft.com/office/powerpoint/2010/main" val="1040102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工厂</a:t>
            </a:r>
            <a:r>
              <a:rPr lang="zh-CN" altLang="en-US" sz="3600" dirty="0"/>
              <a:t>方法</a:t>
            </a:r>
            <a:r>
              <a:rPr lang="zh-CN" altLang="en-US" sz="3600" dirty="0" smtClean="0"/>
              <a:t>模式的角色</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b="1" dirty="0" smtClean="0"/>
              <a:t>Product</a:t>
            </a:r>
            <a:r>
              <a:rPr lang="zh-CN" altLang="en-US" sz="2800" b="1" dirty="0"/>
              <a:t>（抽象产品</a:t>
            </a:r>
            <a:r>
              <a:rPr lang="zh-CN" altLang="en-US" sz="2800" b="1" dirty="0" smtClean="0"/>
              <a:t>）</a:t>
            </a:r>
          </a:p>
          <a:p>
            <a:r>
              <a:rPr lang="en-US" altLang="zh-CN" sz="2800" b="1" dirty="0" err="1" smtClean="0"/>
              <a:t>ConcreteProduct</a:t>
            </a:r>
            <a:r>
              <a:rPr lang="zh-CN" altLang="en-US" sz="2800" b="1" dirty="0"/>
              <a:t>（具体产品</a:t>
            </a:r>
            <a:r>
              <a:rPr lang="zh-CN" altLang="en-US" sz="2800" b="1" dirty="0" smtClean="0"/>
              <a:t>）</a:t>
            </a:r>
            <a:endParaRPr lang="zh-CN" altLang="en-US" sz="2800" dirty="0"/>
          </a:p>
          <a:p>
            <a:r>
              <a:rPr lang="en-US" altLang="zh-CN" sz="2800" b="1" dirty="0" smtClean="0">
                <a:solidFill>
                  <a:srgbClr val="FFC000"/>
                </a:solidFill>
              </a:rPr>
              <a:t>Factory</a:t>
            </a:r>
            <a:r>
              <a:rPr lang="zh-CN" altLang="en-US" sz="2800" b="1" dirty="0">
                <a:solidFill>
                  <a:srgbClr val="FFC000"/>
                </a:solidFill>
              </a:rPr>
              <a:t>（抽象工厂）</a:t>
            </a:r>
            <a:r>
              <a:rPr lang="zh-CN" altLang="en-US" sz="2800" b="1" dirty="0" smtClean="0">
                <a:solidFill>
                  <a:srgbClr val="FFC000"/>
                </a:solidFill>
              </a:rPr>
              <a:t>：</a:t>
            </a:r>
          </a:p>
          <a:p>
            <a:pPr marL="0" indent="0">
              <a:buNone/>
            </a:pPr>
            <a:r>
              <a:rPr lang="zh-CN" altLang="en-US" sz="2800" b="1" dirty="0">
                <a:solidFill>
                  <a:srgbClr val="FFC000"/>
                </a:solidFill>
              </a:rPr>
              <a:t>	</a:t>
            </a:r>
            <a:r>
              <a:rPr lang="zh-CN" altLang="en-US" sz="2800" dirty="0" smtClean="0">
                <a:solidFill>
                  <a:srgbClr val="FFC000"/>
                </a:solidFill>
              </a:rPr>
              <a:t>在</a:t>
            </a:r>
            <a:r>
              <a:rPr lang="zh-CN" altLang="en-US" sz="2800" dirty="0">
                <a:solidFill>
                  <a:srgbClr val="FFC000"/>
                </a:solidFill>
              </a:rPr>
              <a:t>抽象工厂类中，声明了工厂方法</a:t>
            </a:r>
            <a:r>
              <a:rPr lang="en-US" altLang="zh-CN" sz="2800" dirty="0">
                <a:solidFill>
                  <a:srgbClr val="FFC000"/>
                </a:solidFill>
              </a:rPr>
              <a:t>(Factory Method)</a:t>
            </a:r>
            <a:r>
              <a:rPr lang="zh-CN" altLang="en-US" sz="2800" dirty="0">
                <a:solidFill>
                  <a:srgbClr val="FFC000"/>
                </a:solidFill>
              </a:rPr>
              <a:t>，用于返回一个产品。抽象工厂是工厂方法模式的核心，所有创建对象的工厂类都必须实现该接口。</a:t>
            </a:r>
          </a:p>
          <a:p>
            <a:r>
              <a:rPr lang="en-US" altLang="zh-CN" sz="2800" b="1" dirty="0" err="1" smtClean="0"/>
              <a:t>ConcreteFactory</a:t>
            </a:r>
            <a:r>
              <a:rPr lang="zh-CN" altLang="en-US" sz="2800" b="1" dirty="0"/>
              <a:t>（具体工厂</a:t>
            </a:r>
            <a:r>
              <a:rPr lang="zh-CN" altLang="en-US" sz="2800" b="1" dirty="0" smtClean="0"/>
              <a:t>）</a:t>
            </a:r>
            <a:endParaRPr kumimoji="1" lang="zh-CN" altLang="en-US" sz="2800" dirty="0"/>
          </a:p>
        </p:txBody>
      </p:sp>
    </p:spTree>
    <p:extLst>
      <p:ext uri="{BB962C8B-B14F-4D97-AF65-F5344CB8AC3E}">
        <p14:creationId xmlns:p14="http://schemas.microsoft.com/office/powerpoint/2010/main" val="634164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案例的新设计结构</a:t>
            </a:r>
            <a:endParaRPr kumimoji="1" lang="zh-CN" altLang="en-US" sz="2000" dirty="0"/>
          </a:p>
        </p:txBody>
      </p:sp>
      <p:pic>
        <p:nvPicPr>
          <p:cNvPr id="4" name="内容占位符 3"/>
          <p:cNvPicPr>
            <a:picLocks noGrp="1" noChangeAspect="1"/>
          </p:cNvPicPr>
          <p:nvPr>
            <p:ph idx="1"/>
          </p:nvPr>
        </p:nvPicPr>
        <p:blipFill>
          <a:blip r:embed="rId3"/>
          <a:stretch>
            <a:fillRect/>
          </a:stretch>
        </p:blipFill>
        <p:spPr>
          <a:xfrm>
            <a:off x="998220" y="1595234"/>
            <a:ext cx="9709557" cy="4526280"/>
          </a:xfrm>
          <a:prstGeom prst="rect">
            <a:avLst/>
          </a:prstGeom>
        </p:spPr>
      </p:pic>
    </p:spTree>
    <p:extLst>
      <p:ext uri="{BB962C8B-B14F-4D97-AF65-F5344CB8AC3E}">
        <p14:creationId xmlns:p14="http://schemas.microsoft.com/office/powerpoint/2010/main" val="2107753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主要优点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fontScale="92500"/>
          </a:bodyPr>
          <a:lstStyle/>
          <a:p>
            <a:r>
              <a:rPr lang="en-US" altLang="zh-CN" sz="2800" dirty="0"/>
              <a:t>(1) </a:t>
            </a:r>
            <a:r>
              <a:rPr lang="zh-CN" altLang="en-US" sz="2800" dirty="0" smtClean="0"/>
              <a:t>工厂</a:t>
            </a:r>
            <a:r>
              <a:rPr lang="zh-CN" altLang="en-US" sz="2800" dirty="0"/>
              <a:t>方法用来创建客户所需要的产品，同时还向客户隐藏了哪种具体产品类将被实例化这一</a:t>
            </a:r>
            <a:r>
              <a:rPr lang="zh-CN" altLang="en-US" sz="2800" dirty="0" smtClean="0"/>
              <a:t>细节</a:t>
            </a:r>
            <a:r>
              <a:rPr lang="zh-CN" altLang="en-US" sz="2800" dirty="0"/>
              <a:t>。       </a:t>
            </a:r>
            <a:endParaRPr lang="zh-CN" altLang="en-US" sz="2800" dirty="0" smtClean="0"/>
          </a:p>
          <a:p>
            <a:r>
              <a:rPr lang="en-US" altLang="zh-CN" sz="2800" dirty="0" smtClean="0"/>
              <a:t>(</a:t>
            </a:r>
            <a:r>
              <a:rPr lang="en-US" altLang="zh-CN" sz="2800" dirty="0"/>
              <a:t>2) </a:t>
            </a:r>
            <a:r>
              <a:rPr lang="zh-CN" altLang="en-US" sz="2800" dirty="0" smtClean="0"/>
              <a:t>能够</a:t>
            </a:r>
            <a:r>
              <a:rPr lang="zh-CN" altLang="en-US" sz="2800" dirty="0"/>
              <a:t>让工厂可以自主确定创建何种产品对象，而如何创建这个对象的细节则完全封装在具体工厂内部</a:t>
            </a:r>
            <a:r>
              <a:rPr lang="zh-CN" altLang="en-US" sz="2800" dirty="0" smtClean="0"/>
              <a:t>。</a:t>
            </a:r>
            <a:r>
              <a:rPr lang="zh-CN" altLang="en-US" sz="2800" dirty="0"/>
              <a:t>       </a:t>
            </a:r>
            <a:endParaRPr lang="zh-CN" altLang="en-US" sz="2800" dirty="0" smtClean="0"/>
          </a:p>
          <a:p>
            <a:r>
              <a:rPr lang="en-US" altLang="zh-CN" sz="2800" dirty="0" smtClean="0"/>
              <a:t>(</a:t>
            </a:r>
            <a:r>
              <a:rPr lang="en-US" altLang="zh-CN" sz="2800" dirty="0"/>
              <a:t>3) </a:t>
            </a:r>
            <a:r>
              <a:rPr lang="zh-CN" altLang="en-US" sz="2800" b="1" dirty="0"/>
              <a:t>使用工厂方法模式的另一个优点是在系统中加入新产品时，无须修改抽象工厂和抽象产品提供的接口，无须修改客户端，也无须修改其他的具体工厂和具体产品，而只要添加一个具体工厂和具体产品就可以了，这样，系统的可扩展性也就变得非常好，完全符合“开闭原则”。</a:t>
            </a:r>
            <a:endParaRPr kumimoji="1" lang="zh-CN" altLang="en-US" sz="2800" b="1" dirty="0"/>
          </a:p>
        </p:txBody>
      </p:sp>
    </p:spTree>
    <p:extLst>
      <p:ext uri="{BB962C8B-B14F-4D97-AF65-F5344CB8AC3E}">
        <p14:creationId xmlns:p14="http://schemas.microsoft.com/office/powerpoint/2010/main" val="981216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主要缺点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smtClean="0"/>
              <a:t>(</a:t>
            </a:r>
            <a:r>
              <a:rPr lang="en-US" altLang="zh-CN" sz="2800" dirty="0"/>
              <a:t>1) </a:t>
            </a:r>
            <a:r>
              <a:rPr lang="zh-CN" altLang="en-US" sz="2800" dirty="0"/>
              <a:t>在添加新产品时</a:t>
            </a:r>
            <a:r>
              <a:rPr lang="zh-CN" altLang="en-US" sz="2800" dirty="0" smtClean="0"/>
              <a:t>，新增具体</a:t>
            </a:r>
            <a:r>
              <a:rPr lang="zh-CN" altLang="en-US" sz="2800" dirty="0"/>
              <a:t>产品类</a:t>
            </a:r>
            <a:r>
              <a:rPr lang="zh-CN" altLang="en-US" sz="2800" dirty="0" smtClean="0"/>
              <a:t>，以及与之</a:t>
            </a:r>
            <a:r>
              <a:rPr lang="zh-CN" altLang="en-US" sz="2800" dirty="0"/>
              <a:t>对应的具体工厂类，系统中类的个数将成对增加，在一定程度上增加了系统的</a:t>
            </a:r>
            <a:r>
              <a:rPr lang="zh-CN" altLang="en-US" sz="2800" dirty="0" smtClean="0"/>
              <a:t>复杂度。</a:t>
            </a:r>
            <a:endParaRPr lang="zh-CN" altLang="en-US" sz="2800" dirty="0"/>
          </a:p>
          <a:p>
            <a:r>
              <a:rPr lang="en-US" altLang="zh-CN" sz="2800" dirty="0" smtClean="0"/>
              <a:t>(</a:t>
            </a:r>
            <a:r>
              <a:rPr lang="en-US" altLang="zh-CN" sz="2800" dirty="0"/>
              <a:t>2) </a:t>
            </a:r>
            <a:r>
              <a:rPr lang="zh-CN" altLang="en-US" sz="2800" dirty="0"/>
              <a:t>由于考虑到系统的可扩展性，需要引入抽象层，在客户端代码中均使用抽象层进行定义，增加了系统的抽象性和理解</a:t>
            </a:r>
            <a:r>
              <a:rPr lang="zh-CN" altLang="en-US" sz="2800" dirty="0" smtClean="0"/>
              <a:t>难度。</a:t>
            </a:r>
            <a:endParaRPr kumimoji="1" lang="zh-CN" altLang="en-US" sz="2800" dirty="0"/>
          </a:p>
        </p:txBody>
      </p:sp>
    </p:spTree>
    <p:extLst>
      <p:ext uri="{BB962C8B-B14F-4D97-AF65-F5344CB8AC3E}">
        <p14:creationId xmlns:p14="http://schemas.microsoft.com/office/powerpoint/2010/main" val="1251579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适用场景</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smtClean="0"/>
              <a:t>(</a:t>
            </a:r>
            <a:r>
              <a:rPr lang="en-US" altLang="zh-CN" sz="2800" dirty="0"/>
              <a:t>1) </a:t>
            </a:r>
            <a:r>
              <a:rPr lang="zh-CN" altLang="en-US" sz="2800" dirty="0" smtClean="0"/>
              <a:t>客户</a:t>
            </a:r>
            <a:r>
              <a:rPr lang="zh-CN" altLang="en-US" sz="2800" dirty="0"/>
              <a:t>端不需要知道具体产品类的类名，只需要知道所对应的工厂即</a:t>
            </a:r>
            <a:r>
              <a:rPr lang="zh-CN" altLang="en-US" sz="2800" dirty="0" smtClean="0"/>
              <a:t>可。</a:t>
            </a:r>
          </a:p>
          <a:p>
            <a:r>
              <a:rPr lang="en-US" altLang="zh-CN" sz="2800" dirty="0" smtClean="0"/>
              <a:t>(</a:t>
            </a:r>
            <a:r>
              <a:rPr lang="en-US" altLang="zh-CN" sz="2800" dirty="0"/>
              <a:t>2</a:t>
            </a:r>
            <a:r>
              <a:rPr lang="en-US" altLang="zh-CN" sz="2800" dirty="0" smtClean="0"/>
              <a:t>)</a:t>
            </a:r>
            <a:r>
              <a:rPr lang="zh-CN" altLang="en-US" sz="2800" dirty="0"/>
              <a:t>只是需要一种产品，而不想知道也不需要知道究竟是哪个工厂为生产的，即最终选用哪个具体工厂的决定权在生产者一方，它们根据当前系统的情况来实例化一个具体的工厂返回给使用者，而这个决策过程这对于使用者来说是透明的。</a:t>
            </a:r>
            <a:endParaRPr kumimoji="1" lang="zh-CN" altLang="en-US" sz="2800" dirty="0"/>
          </a:p>
        </p:txBody>
      </p:sp>
    </p:spTree>
    <p:extLst>
      <p:ext uri="{BB962C8B-B14F-4D97-AF65-F5344CB8AC3E}">
        <p14:creationId xmlns:p14="http://schemas.microsoft.com/office/powerpoint/2010/main" val="2142613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a:t> </a:t>
            </a:r>
            <a:r>
              <a:rPr kumimoji="1" lang="zh-CN" altLang="en-US" sz="3600" dirty="0" smtClean="0"/>
              <a:t>工厂模式</a:t>
            </a:r>
            <a:r>
              <a:rPr kumimoji="1" lang="en-US" altLang="zh-CN" sz="3600" dirty="0" smtClean="0"/>
              <a:t>——</a:t>
            </a:r>
            <a:r>
              <a:rPr kumimoji="1" lang="zh-CN" altLang="en-US" sz="3600" dirty="0" smtClean="0"/>
              <a:t>抽象</a:t>
            </a:r>
            <a:r>
              <a:rPr lang="zh-CN" altLang="en-US" sz="3600" b="1" dirty="0" smtClean="0"/>
              <a:t>工厂模式</a:t>
            </a:r>
            <a:br>
              <a:rPr lang="zh-CN" altLang="en-US" sz="3600" b="1" dirty="0" smtClean="0"/>
            </a:br>
            <a:r>
              <a:rPr lang="en-US" altLang="zh-CN" sz="2000" b="1" dirty="0" smtClean="0"/>
              <a:t>【</a:t>
            </a:r>
            <a:r>
              <a:rPr lang="zh-CN" altLang="en-US" sz="2000" b="1" dirty="0"/>
              <a:t>学习难度：★</a:t>
            </a:r>
            <a:r>
              <a:rPr lang="zh-CN" altLang="en-US" sz="2000" b="1" dirty="0" smtClean="0"/>
              <a:t>★★★☆</a:t>
            </a:r>
            <a:r>
              <a:rPr lang="zh-CN" altLang="en-US" sz="2000" b="1" dirty="0"/>
              <a:t>，使用频率：★★</a:t>
            </a:r>
            <a:r>
              <a:rPr lang="zh-CN" altLang="en-US" sz="2000" b="1" dirty="0" smtClean="0"/>
              <a:t>★★★</a:t>
            </a:r>
            <a:r>
              <a:rPr lang="en-US" altLang="zh-CN" sz="2000" b="1" dirty="0" smtClean="0"/>
              <a:t>】</a:t>
            </a:r>
            <a:endParaRPr kumimoji="1" lang="zh-CN" altLang="en-US" sz="2000" dirty="0"/>
          </a:p>
        </p:txBody>
      </p:sp>
      <p:sp>
        <p:nvSpPr>
          <p:cNvPr id="3" name="内容占位符 2"/>
          <p:cNvSpPr>
            <a:spLocks noGrp="1"/>
          </p:cNvSpPr>
          <p:nvPr>
            <p:ph idx="1"/>
          </p:nvPr>
        </p:nvSpPr>
        <p:spPr/>
        <p:txBody>
          <a:bodyPr>
            <a:normAutofit/>
          </a:bodyPr>
          <a:lstStyle/>
          <a:p>
            <a:pPr marL="0" indent="0">
              <a:buNone/>
            </a:pPr>
            <a:r>
              <a:rPr lang="zh-CN" altLang="en-US" sz="2800" dirty="0" smtClean="0"/>
              <a:t>	   工厂</a:t>
            </a:r>
            <a:r>
              <a:rPr lang="zh-CN" altLang="en-US" sz="2800" dirty="0"/>
              <a:t>方法模式通过引入工厂等级结构，解决了简单工厂模式中工厂类职责太重的问题，但由于工厂方法模式中的每个工厂只生产一类产品，可能会导致系统中存在大量的工厂类，势必会增加系统的开销。此时，我们可以考虑</a:t>
            </a:r>
            <a:r>
              <a:rPr lang="zh-CN" altLang="en-US" sz="2800" b="1" dirty="0"/>
              <a:t>将一些相关的产品组成一个“产品族”，由同一个工厂来统一生产</a:t>
            </a:r>
            <a:r>
              <a:rPr lang="zh-CN" altLang="en-US" sz="2800" dirty="0"/>
              <a:t>，这就</a:t>
            </a:r>
            <a:r>
              <a:rPr lang="zh-CN" altLang="en-US" sz="2800" dirty="0" smtClean="0"/>
              <a:t>是抽象</a:t>
            </a:r>
            <a:r>
              <a:rPr lang="zh-CN" altLang="en-US" sz="2800" dirty="0"/>
              <a:t>工厂模式的基本思想</a:t>
            </a:r>
            <a:r>
              <a:rPr lang="zh-CN" altLang="en-US" sz="2800" dirty="0" smtClean="0"/>
              <a:t>。</a:t>
            </a:r>
            <a:endParaRPr kumimoji="1" lang="zh-CN" altLang="en-US" sz="2800" dirty="0"/>
          </a:p>
        </p:txBody>
      </p:sp>
    </p:spTree>
    <p:extLst>
      <p:ext uri="{BB962C8B-B14F-4D97-AF65-F5344CB8AC3E}">
        <p14:creationId xmlns:p14="http://schemas.microsoft.com/office/powerpoint/2010/main" val="1264828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p:txBody>
          <a:bodyPr>
            <a:normAutofit/>
          </a:bodyPr>
          <a:lstStyle/>
          <a:p>
            <a:r>
              <a:rPr lang="zh-CN" altLang="en-US" sz="2800" b="1" dirty="0" smtClean="0"/>
              <a:t>设计模式是分类：</a:t>
            </a:r>
          </a:p>
          <a:p>
            <a:pPr lvl="1">
              <a:buFont typeface="Wingdings" charset="2"/>
              <a:buChar char="l"/>
            </a:pPr>
            <a:r>
              <a:rPr lang="zh-CN" altLang="en-US" sz="2600" dirty="0" smtClean="0"/>
              <a:t>创建型</a:t>
            </a:r>
            <a:r>
              <a:rPr lang="en-US" altLang="zh-CN" sz="2600" dirty="0"/>
              <a:t>(Creational</a:t>
            </a:r>
            <a:r>
              <a:rPr lang="en-US" altLang="zh-CN" sz="2600" dirty="0" smtClean="0"/>
              <a:t>)</a:t>
            </a:r>
            <a:r>
              <a:rPr lang="zh-CN" altLang="en-US" sz="2600" dirty="0" smtClean="0"/>
              <a:t>：</a:t>
            </a:r>
            <a:r>
              <a:rPr lang="zh-CN" altLang="en-US" sz="2600" b="1" dirty="0" smtClean="0"/>
              <a:t>描述</a:t>
            </a:r>
            <a:r>
              <a:rPr lang="zh-CN" altLang="en-US" sz="2600" b="1" dirty="0"/>
              <a:t>如何创建对象</a:t>
            </a:r>
            <a:endParaRPr lang="zh-CN" altLang="en-US" sz="2600" dirty="0" smtClean="0"/>
          </a:p>
          <a:p>
            <a:pPr lvl="1">
              <a:buFont typeface="Wingdings" charset="2"/>
              <a:buChar char="l"/>
            </a:pPr>
            <a:r>
              <a:rPr lang="zh-CN" altLang="en-US" sz="2600" dirty="0" smtClean="0"/>
              <a:t>结构型</a:t>
            </a:r>
            <a:r>
              <a:rPr lang="en-US" altLang="zh-CN" sz="2600" dirty="0"/>
              <a:t>(Structural</a:t>
            </a:r>
            <a:r>
              <a:rPr lang="en-US" altLang="zh-CN" sz="2600" dirty="0" smtClean="0"/>
              <a:t>)</a:t>
            </a:r>
            <a:r>
              <a:rPr lang="zh-CN" altLang="en-US" sz="2600" dirty="0" smtClean="0"/>
              <a:t>：</a:t>
            </a:r>
            <a:r>
              <a:rPr lang="zh-CN" altLang="en-US" sz="2600" b="1" dirty="0"/>
              <a:t>描述如何实现类或对象的组合</a:t>
            </a:r>
            <a:endParaRPr lang="zh-CN" altLang="en-US" sz="2600" dirty="0" smtClean="0"/>
          </a:p>
          <a:p>
            <a:pPr lvl="1">
              <a:buFont typeface="Wingdings" charset="2"/>
              <a:buChar char="l"/>
            </a:pPr>
            <a:r>
              <a:rPr lang="zh-CN" altLang="en-US" sz="2600" dirty="0" smtClean="0"/>
              <a:t>行为型</a:t>
            </a:r>
            <a:r>
              <a:rPr lang="en-US" altLang="zh-CN" sz="2600" dirty="0"/>
              <a:t>(Behavioral</a:t>
            </a:r>
            <a:r>
              <a:rPr lang="en-US" altLang="zh-CN" sz="2600" dirty="0" smtClean="0"/>
              <a:t>)</a:t>
            </a:r>
            <a:r>
              <a:rPr lang="zh-CN" altLang="en-US" sz="2600" dirty="0"/>
              <a:t>：</a:t>
            </a:r>
            <a:r>
              <a:rPr lang="zh-CN" altLang="en-US" sz="2600" b="1" dirty="0" smtClean="0"/>
              <a:t>描述</a:t>
            </a:r>
            <a:r>
              <a:rPr lang="zh-CN" altLang="en-US" sz="2600" b="1" dirty="0"/>
              <a:t>类或对象怎样交互以及怎样分配职责</a:t>
            </a:r>
            <a:endParaRPr kumimoji="1" lang="zh-CN" altLang="en-US" sz="2600" dirty="0"/>
          </a:p>
        </p:txBody>
      </p:sp>
    </p:spTree>
    <p:extLst>
      <p:ext uri="{BB962C8B-B14F-4D97-AF65-F5344CB8AC3E}">
        <p14:creationId xmlns:p14="http://schemas.microsoft.com/office/powerpoint/2010/main" val="9737323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案例</a:t>
            </a:r>
            <a:endParaRPr kumimoji="1" lang="zh-CN" altLang="en-US" sz="2000" dirty="0"/>
          </a:p>
        </p:txBody>
      </p:sp>
      <p:sp>
        <p:nvSpPr>
          <p:cNvPr id="3" name="内容占位符 2"/>
          <p:cNvSpPr>
            <a:spLocks noGrp="1"/>
          </p:cNvSpPr>
          <p:nvPr>
            <p:ph idx="1"/>
          </p:nvPr>
        </p:nvSpPr>
        <p:spPr>
          <a:xfrm>
            <a:off x="646111" y="1396048"/>
            <a:ext cx="5221289" cy="4562792"/>
          </a:xfrm>
        </p:spPr>
        <p:txBody>
          <a:bodyPr>
            <a:normAutofit lnSpcReduction="10000"/>
          </a:bodyPr>
          <a:lstStyle/>
          <a:p>
            <a:pPr marL="0" indent="0">
              <a:buNone/>
            </a:pPr>
            <a:r>
              <a:rPr lang="zh-CN" altLang="en-US" sz="2800" dirty="0" smtClean="0"/>
              <a:t>	现在欲</a:t>
            </a:r>
            <a:r>
              <a:rPr lang="zh-CN" altLang="en-US" sz="2800" dirty="0"/>
              <a:t>开发一套界面皮肤库</a:t>
            </a:r>
            <a:r>
              <a:rPr lang="zh-CN" altLang="en-US" sz="2800" dirty="0" smtClean="0"/>
              <a:t>，为了</a:t>
            </a:r>
            <a:r>
              <a:rPr lang="zh-CN" altLang="en-US" sz="2800" dirty="0"/>
              <a:t>保护版权，该皮肤库源代码不打算公开，而只向用户</a:t>
            </a:r>
            <a:r>
              <a:rPr lang="zh-CN" altLang="en-US" sz="2800" dirty="0" smtClean="0"/>
              <a:t>提供</a:t>
            </a:r>
            <a:r>
              <a:rPr lang="en-US" altLang="zh-CN" sz="2800" dirty="0" smtClean="0"/>
              <a:t>jar</a:t>
            </a:r>
            <a:r>
              <a:rPr lang="zh-CN" altLang="en-US" sz="2800" dirty="0" smtClean="0"/>
              <a:t>包，用户</a:t>
            </a:r>
            <a:r>
              <a:rPr lang="zh-CN" altLang="en-US" sz="2800" dirty="0"/>
              <a:t>在使用时可以通过菜单来选择皮肤，不同的皮肤将提供视觉效果不同的按钮、文本框、组合框等界面元素</a:t>
            </a:r>
            <a:r>
              <a:rPr lang="zh-CN" altLang="en-US" sz="2800" dirty="0" smtClean="0"/>
              <a:t>，</a:t>
            </a:r>
            <a:r>
              <a:rPr lang="zh-CN" altLang="en-US" sz="2800" dirty="0"/>
              <a:t>该皮肤库需要具备良好的灵活性和可扩展性，用户可以自由选择不同的皮肤，开发人员可以在不修改既有代码的基础上增加新的皮肤。</a:t>
            </a:r>
            <a:endParaRPr kumimoji="1" lang="zh-CN" altLang="en-US" sz="2800" dirty="0"/>
          </a:p>
        </p:txBody>
      </p:sp>
      <p:pic>
        <p:nvPicPr>
          <p:cNvPr id="4" name="图片 3"/>
          <p:cNvPicPr>
            <a:picLocks noChangeAspect="1"/>
          </p:cNvPicPr>
          <p:nvPr/>
        </p:nvPicPr>
        <p:blipFill>
          <a:blip r:embed="rId3"/>
          <a:stretch>
            <a:fillRect/>
          </a:stretch>
        </p:blipFill>
        <p:spPr>
          <a:xfrm>
            <a:off x="6271260" y="1540229"/>
            <a:ext cx="5562600" cy="4051300"/>
          </a:xfrm>
          <a:prstGeom prst="rect">
            <a:avLst/>
          </a:prstGeom>
        </p:spPr>
      </p:pic>
    </p:spTree>
    <p:extLst>
      <p:ext uri="{BB962C8B-B14F-4D97-AF65-F5344CB8AC3E}">
        <p14:creationId xmlns:p14="http://schemas.microsoft.com/office/powerpoint/2010/main" val="14098463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551" y="286853"/>
            <a:ext cx="9404723" cy="1400530"/>
          </a:xfrm>
        </p:spPr>
        <p:txBody>
          <a:bodyPr/>
          <a:lstStyle/>
          <a:p>
            <a:r>
              <a:rPr kumimoji="1" lang="zh-CN" altLang="en-US" sz="3600" dirty="0" smtClean="0"/>
              <a:t>使用工厂</a:t>
            </a:r>
            <a:r>
              <a:rPr kumimoji="1" lang="zh-CN" altLang="en-US" sz="3600" smtClean="0"/>
              <a:t>方法模式设计</a:t>
            </a:r>
            <a:endParaRPr kumimoji="1" lang="zh-CN" altLang="en-US" sz="2000" dirty="0"/>
          </a:p>
        </p:txBody>
      </p:sp>
      <p:pic>
        <p:nvPicPr>
          <p:cNvPr id="4" name="内容占位符 3"/>
          <p:cNvPicPr>
            <a:picLocks noGrp="1" noChangeAspect="1"/>
          </p:cNvPicPr>
          <p:nvPr>
            <p:ph idx="1"/>
          </p:nvPr>
        </p:nvPicPr>
        <p:blipFill>
          <a:blip r:embed="rId3"/>
          <a:stretch>
            <a:fillRect/>
          </a:stretch>
        </p:blipFill>
        <p:spPr>
          <a:xfrm>
            <a:off x="2563138" y="987118"/>
            <a:ext cx="6687542" cy="5870882"/>
          </a:xfrm>
          <a:prstGeom prst="rect">
            <a:avLst/>
          </a:prstGeom>
        </p:spPr>
      </p:pic>
    </p:spTree>
    <p:extLst>
      <p:ext uri="{BB962C8B-B14F-4D97-AF65-F5344CB8AC3E}">
        <p14:creationId xmlns:p14="http://schemas.microsoft.com/office/powerpoint/2010/main" val="9177800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存在的问题</a:t>
            </a:r>
            <a:endParaRPr kumimoji="1" lang="zh-CN" altLang="en-US" sz="2000" dirty="0"/>
          </a:p>
        </p:txBody>
      </p:sp>
      <p:sp>
        <p:nvSpPr>
          <p:cNvPr id="3" name="内容占位符 2"/>
          <p:cNvSpPr>
            <a:spLocks noGrp="1"/>
          </p:cNvSpPr>
          <p:nvPr>
            <p:ph idx="1"/>
          </p:nvPr>
        </p:nvSpPr>
        <p:spPr>
          <a:xfrm>
            <a:off x="875201" y="1517968"/>
            <a:ext cx="9366079" cy="4212272"/>
          </a:xfrm>
        </p:spPr>
        <p:txBody>
          <a:bodyPr>
            <a:normAutofit/>
          </a:bodyPr>
          <a:lstStyle/>
          <a:p>
            <a:r>
              <a:rPr lang="en-US" altLang="zh-CN" sz="2800" dirty="0"/>
              <a:t>(1) </a:t>
            </a:r>
            <a:r>
              <a:rPr lang="zh-CN" altLang="en-US" sz="2800" dirty="0"/>
              <a:t>当需要增加新的皮肤时，虽然不要修改现有代码，但是需要增加大量类，针对每一个新增具体组件都需要增加一个具体工厂，类的个数成对</a:t>
            </a:r>
            <a:r>
              <a:rPr lang="zh-CN" altLang="en-US" sz="2800" dirty="0" smtClean="0"/>
              <a:t>增加；</a:t>
            </a:r>
            <a:endParaRPr lang="zh-CN" altLang="en-US" sz="2800" dirty="0"/>
          </a:p>
          <a:p>
            <a:r>
              <a:rPr lang="en-US" altLang="zh-CN" sz="2800" dirty="0" smtClean="0"/>
              <a:t>(</a:t>
            </a:r>
            <a:r>
              <a:rPr lang="en-US" altLang="zh-CN" sz="2800" dirty="0"/>
              <a:t>2) </a:t>
            </a:r>
            <a:r>
              <a:rPr lang="zh-CN" altLang="en-US" sz="2800" dirty="0"/>
              <a:t>由于同一种风格的具体界面组件通常要一起显示，因此需要为每个组件都选择一个具体工厂，用户在使用时必须逐个进行设置，如果某个具体工厂选择失误将会导致界面显示</a:t>
            </a:r>
            <a:r>
              <a:rPr lang="zh-CN" altLang="en-US" sz="2800" dirty="0" smtClean="0"/>
              <a:t>混乱。</a:t>
            </a:r>
            <a:endParaRPr kumimoji="1" lang="zh-CN" altLang="en-US" sz="2800" dirty="0"/>
          </a:p>
        </p:txBody>
      </p:sp>
    </p:spTree>
    <p:extLst>
      <p:ext uri="{BB962C8B-B14F-4D97-AF65-F5344CB8AC3E}">
        <p14:creationId xmlns:p14="http://schemas.microsoft.com/office/powerpoint/2010/main" val="2525606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在</a:t>
            </a:r>
            <a:r>
              <a:rPr lang="zh-CN" altLang="en-US" sz="2800" dirty="0"/>
              <a:t>工厂方法模式</a:t>
            </a:r>
            <a:r>
              <a:rPr lang="zh-CN" altLang="en-US" sz="2800" dirty="0" smtClean="0"/>
              <a:t>中每</a:t>
            </a:r>
            <a:r>
              <a:rPr lang="zh-CN" altLang="en-US" sz="2800" dirty="0"/>
              <a:t>一个具体工厂对应一种具体产品，工厂方法具有</a:t>
            </a:r>
            <a:r>
              <a:rPr lang="zh-CN" altLang="en-US" sz="2800" dirty="0" smtClean="0"/>
              <a:t>唯一性。</a:t>
            </a:r>
            <a:r>
              <a:rPr lang="zh-CN" altLang="en-US" sz="2800" dirty="0"/>
              <a:t>但是有时候我们希望一个工厂可以提供多个产品对象，而不是单一的产品</a:t>
            </a:r>
            <a:r>
              <a:rPr lang="zh-CN" altLang="en-US" sz="2800" dirty="0" smtClean="0"/>
              <a:t>对象。</a:t>
            </a:r>
          </a:p>
          <a:p>
            <a:pPr marL="0" indent="0">
              <a:buNone/>
            </a:pPr>
            <a:endParaRPr kumimoji="1" lang="zh-CN" altLang="en-US" sz="2800" dirty="0"/>
          </a:p>
          <a:p>
            <a:pPr marL="0" indent="0">
              <a:buNone/>
            </a:pPr>
            <a:r>
              <a:rPr lang="zh-CN" altLang="en-US" sz="2800" dirty="0" smtClean="0"/>
              <a:t>	   为了</a:t>
            </a:r>
            <a:r>
              <a:rPr lang="zh-CN" altLang="en-US" sz="2800" dirty="0"/>
              <a:t>更好地理解抽象工厂模式</a:t>
            </a:r>
            <a:r>
              <a:rPr lang="zh-CN" altLang="en-US" sz="2800" dirty="0" smtClean="0"/>
              <a:t>，引入</a:t>
            </a:r>
            <a:r>
              <a:rPr lang="zh-CN" altLang="en-US" sz="2800" dirty="0"/>
              <a:t>两个</a:t>
            </a:r>
            <a:r>
              <a:rPr lang="zh-CN" altLang="en-US" sz="2800" dirty="0" smtClean="0"/>
              <a:t>概念：</a:t>
            </a:r>
          </a:p>
          <a:p>
            <a:pPr marL="0" indent="0">
              <a:buNone/>
            </a:pPr>
            <a:r>
              <a:rPr kumimoji="1" lang="zh-CN" altLang="en-US" sz="2800" dirty="0" smtClean="0"/>
              <a:t>产品等级结构和产品族</a:t>
            </a:r>
            <a:endParaRPr kumimoji="1" lang="zh-CN" altLang="en-US" sz="2800" dirty="0"/>
          </a:p>
        </p:txBody>
      </p:sp>
    </p:spTree>
    <p:extLst>
      <p:ext uri="{BB962C8B-B14F-4D97-AF65-F5344CB8AC3E}">
        <p14:creationId xmlns:p14="http://schemas.microsoft.com/office/powerpoint/2010/main" val="4127481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产品等级结构</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b="1" dirty="0" smtClean="0"/>
              <a:t>	   产品</a:t>
            </a:r>
            <a:r>
              <a:rPr lang="zh-CN" altLang="en-US" sz="2800" b="1" dirty="0"/>
              <a:t>等级结构即产品的继承结构</a:t>
            </a:r>
            <a:r>
              <a:rPr lang="zh-CN" altLang="en-US" sz="2800" dirty="0"/>
              <a:t>，如一个抽象类是电视机，其子类有海尔电视机、海信电视机、</a:t>
            </a:r>
            <a:r>
              <a:rPr lang="en-US" altLang="zh-CN" sz="2800" dirty="0"/>
              <a:t>TCL</a:t>
            </a:r>
            <a:r>
              <a:rPr lang="zh-CN" altLang="en-US" sz="2800" dirty="0"/>
              <a:t>电视机，则抽象电视机与具体品牌的电视机之间构成了一个产品等级结构，抽象电视机是父类，而具体品牌的电视机是其子类。</a:t>
            </a:r>
            <a:endParaRPr kumimoji="1" lang="zh-CN" altLang="en-US" sz="2800" dirty="0"/>
          </a:p>
        </p:txBody>
      </p:sp>
    </p:spTree>
    <p:extLst>
      <p:ext uri="{BB962C8B-B14F-4D97-AF65-F5344CB8AC3E}">
        <p14:creationId xmlns:p14="http://schemas.microsoft.com/office/powerpoint/2010/main" val="1727178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产品族</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在</a:t>
            </a:r>
            <a:r>
              <a:rPr lang="zh-CN" altLang="en-US" sz="2800" dirty="0"/>
              <a:t>抽象工厂模式中，</a:t>
            </a:r>
            <a:r>
              <a:rPr lang="zh-CN" altLang="en-US" sz="2800" b="1" dirty="0"/>
              <a:t>产品族是指由同一个工厂生产的，位于不同产品等级结构中的一组产品</a:t>
            </a:r>
            <a:r>
              <a:rPr lang="zh-CN" altLang="en-US" sz="2800" dirty="0"/>
              <a:t>，如海尔电器工厂生产的海尔电视机、海尔电冰箱，海尔电视机位于电视机产品等级结构中，海尔电冰箱位于电冰箱产品等级结构中，海尔电视机、海尔电冰箱构成了一个产品族。</a:t>
            </a:r>
            <a:endParaRPr kumimoji="1" lang="zh-CN" altLang="en-US" sz="2800" dirty="0"/>
          </a:p>
        </p:txBody>
      </p:sp>
    </p:spTree>
    <p:extLst>
      <p:ext uri="{BB962C8B-B14F-4D97-AF65-F5344CB8AC3E}">
        <p14:creationId xmlns:p14="http://schemas.microsoft.com/office/powerpoint/2010/main" val="5919688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103312" y="1723389"/>
            <a:ext cx="8648700" cy="4014361"/>
          </a:xfrm>
          <a:prstGeom prst="rect">
            <a:avLst/>
          </a:prstGeom>
        </p:spPr>
      </p:pic>
    </p:spTree>
    <p:extLst>
      <p:ext uri="{BB962C8B-B14F-4D97-AF65-F5344CB8AC3E}">
        <p14:creationId xmlns:p14="http://schemas.microsoft.com/office/powerpoint/2010/main" val="15101982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b="1" dirty="0"/>
              <a:t>抽象工厂模式</a:t>
            </a:r>
            <a:r>
              <a:rPr lang="en-US" altLang="zh-CN" sz="2800" b="1" dirty="0"/>
              <a:t>(Abstract Factory Pattern)</a:t>
            </a:r>
            <a:r>
              <a:rPr lang="zh-CN" altLang="en-US" sz="2800" b="1" dirty="0"/>
              <a:t>：提供一个创建一系列相关或相互依赖对象的接口，而无须指定它们具体的类。与工厂方法模式相比，抽象工厂模式中的具体工厂不只是创建一种产品，它负责创建一族产品。</a:t>
            </a:r>
          </a:p>
        </p:txBody>
      </p:sp>
    </p:spTree>
    <p:extLst>
      <p:ext uri="{BB962C8B-B14F-4D97-AF65-F5344CB8AC3E}">
        <p14:creationId xmlns:p14="http://schemas.microsoft.com/office/powerpoint/2010/main" val="8812802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549227" y="119506"/>
            <a:ext cx="8231293" cy="6601334"/>
          </a:xfrm>
          <a:prstGeom prst="rect">
            <a:avLst/>
          </a:prstGeom>
        </p:spPr>
      </p:pic>
      <p:sp>
        <p:nvSpPr>
          <p:cNvPr id="4" name="标题 1"/>
          <p:cNvSpPr>
            <a:spLocks noGrp="1"/>
          </p:cNvSpPr>
          <p:nvPr>
            <p:ph type="title"/>
          </p:nvPr>
        </p:nvSpPr>
        <p:spPr>
          <a:xfrm>
            <a:off x="198120" y="330798"/>
            <a:ext cx="3063240" cy="3966882"/>
          </a:xfrm>
        </p:spPr>
        <p:txBody>
          <a:bodyPr/>
          <a:lstStyle/>
          <a:p>
            <a:r>
              <a:rPr kumimoji="1" lang="zh-CN" altLang="en-US" sz="3600" dirty="0" smtClean="0"/>
              <a:t>抽象工厂模式的一般结构</a:t>
            </a:r>
            <a:endParaRPr kumimoji="1" lang="zh-CN" altLang="en-US" sz="2000" dirty="0"/>
          </a:p>
        </p:txBody>
      </p:sp>
    </p:spTree>
    <p:extLst>
      <p:ext uri="{BB962C8B-B14F-4D97-AF65-F5344CB8AC3E}">
        <p14:creationId xmlns:p14="http://schemas.microsoft.com/office/powerpoint/2010/main" val="8294915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852930" y="121920"/>
            <a:ext cx="10223500" cy="6629400"/>
          </a:xfrm>
          <a:prstGeom prst="rect">
            <a:avLst/>
          </a:prstGeom>
        </p:spPr>
      </p:pic>
      <p:sp>
        <p:nvSpPr>
          <p:cNvPr id="4" name="矩形 3"/>
          <p:cNvSpPr/>
          <p:nvPr/>
        </p:nvSpPr>
        <p:spPr>
          <a:xfrm>
            <a:off x="177328" y="1049774"/>
            <a:ext cx="1675601" cy="2308324"/>
          </a:xfrm>
          <a:prstGeom prst="rect">
            <a:avLst/>
          </a:prstGeom>
        </p:spPr>
        <p:txBody>
          <a:bodyPr wrap="square">
            <a:spAutoFit/>
          </a:bodyPr>
          <a:lstStyle/>
          <a:p>
            <a:r>
              <a:rPr kumimoji="1" lang="zh-CN" altLang="en-US" sz="3600" dirty="0" smtClean="0"/>
              <a:t>使用抽象工厂模式设计案例</a:t>
            </a:r>
            <a:endParaRPr lang="zh-CN" altLang="en-US" sz="3600" dirty="0"/>
          </a:p>
        </p:txBody>
      </p:sp>
    </p:spTree>
    <p:extLst>
      <p:ext uri="{BB962C8B-B14F-4D97-AF65-F5344CB8AC3E}">
        <p14:creationId xmlns:p14="http://schemas.microsoft.com/office/powerpoint/2010/main" val="9324092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a:xfrm>
            <a:off x="1004458" y="1166743"/>
            <a:ext cx="8946541" cy="603022"/>
          </a:xfrm>
        </p:spPr>
        <p:txBody>
          <a:bodyPr>
            <a:normAutofit/>
          </a:bodyPr>
          <a:lstStyle/>
          <a:p>
            <a:r>
              <a:rPr lang="zh-CN" altLang="en-US" sz="2800" b="1" dirty="0" smtClean="0"/>
              <a:t>创建型模式：</a:t>
            </a:r>
          </a:p>
          <a:p>
            <a:pPr marL="0" indent="0">
              <a:buNone/>
            </a:pPr>
            <a:endParaRPr kumimoji="1" lang="zh-CN" altLang="en-US" sz="2800" dirty="0"/>
          </a:p>
        </p:txBody>
      </p:sp>
      <p:pic>
        <p:nvPicPr>
          <p:cNvPr id="4" name="图片 3"/>
          <p:cNvPicPr>
            <a:picLocks noChangeAspect="1"/>
          </p:cNvPicPr>
          <p:nvPr/>
        </p:nvPicPr>
        <p:blipFill>
          <a:blip r:embed="rId2"/>
          <a:stretch>
            <a:fillRect/>
          </a:stretch>
        </p:blipFill>
        <p:spPr>
          <a:xfrm>
            <a:off x="1528153" y="1769765"/>
            <a:ext cx="8521700" cy="4826000"/>
          </a:xfrm>
          <a:prstGeom prst="rect">
            <a:avLst/>
          </a:prstGeom>
        </p:spPr>
      </p:pic>
    </p:spTree>
    <p:extLst>
      <p:ext uri="{BB962C8B-B14F-4D97-AF65-F5344CB8AC3E}">
        <p14:creationId xmlns:p14="http://schemas.microsoft.com/office/powerpoint/2010/main" val="16946196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t>“开闭原则”的倾斜性</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fontScale="92500" lnSpcReduction="10000"/>
          </a:bodyPr>
          <a:lstStyle/>
          <a:p>
            <a:pPr marL="0" indent="0">
              <a:buNone/>
            </a:pPr>
            <a:r>
              <a:rPr lang="zh-CN" altLang="en-US" sz="2800" dirty="0" smtClean="0"/>
              <a:t>	</a:t>
            </a:r>
            <a:r>
              <a:rPr lang="zh-CN" altLang="en-US" sz="2800" b="1" dirty="0"/>
              <a:t>在抽象工厂模式中，增加新的产品族很方便，但是增加新的产品等级结构很麻烦</a:t>
            </a:r>
            <a:r>
              <a:rPr lang="zh-CN" altLang="en-US" sz="2800" dirty="0"/>
              <a:t>，抽象工厂模式的这种性质称为</a:t>
            </a:r>
            <a:r>
              <a:rPr lang="zh-CN" altLang="en-US" sz="2800" b="1" dirty="0"/>
              <a:t>“开闭原则</a:t>
            </a:r>
            <a:r>
              <a:rPr lang="zh-CN" altLang="en-US" sz="2800" b="1" dirty="0" smtClean="0"/>
              <a:t>”的倾斜性。</a:t>
            </a:r>
          </a:p>
          <a:p>
            <a:r>
              <a:rPr lang="en-US" altLang="zh-CN" sz="2800" b="1" dirty="0"/>
              <a:t>(1) </a:t>
            </a:r>
            <a:r>
              <a:rPr lang="zh-CN" altLang="en-US" sz="2800" b="1" dirty="0"/>
              <a:t>增加产品族</a:t>
            </a:r>
            <a:r>
              <a:rPr lang="zh-CN" altLang="en-US" sz="2800" dirty="0"/>
              <a:t>：对于增加新的产品族，抽象工厂模式很好地支持了“开闭原则”，只需要增加具体产品并对应增加一个新的具体工厂，对已有代码无须做任何修改。</a:t>
            </a:r>
          </a:p>
          <a:p>
            <a:r>
              <a:rPr lang="en-US" altLang="zh-CN" sz="2800" b="1" dirty="0" smtClean="0"/>
              <a:t>(</a:t>
            </a:r>
            <a:r>
              <a:rPr lang="en-US" altLang="zh-CN" sz="2800" b="1" dirty="0"/>
              <a:t>2) </a:t>
            </a:r>
            <a:r>
              <a:rPr lang="zh-CN" altLang="en-US" sz="2800" b="1" dirty="0"/>
              <a:t>增加新的产品等级结构</a:t>
            </a:r>
            <a:r>
              <a:rPr lang="zh-CN" altLang="en-US" sz="2800" dirty="0"/>
              <a:t>：对于增加新的产品等级结构，需要修改所有的工厂角色，包括抽象工厂类，在所有的工厂类中都需要增加生产新产品的方法，违背了“开闭原则”。</a:t>
            </a:r>
            <a:endParaRPr kumimoji="1" lang="zh-CN" altLang="en-US" sz="2800" dirty="0"/>
          </a:p>
        </p:txBody>
      </p:sp>
    </p:spTree>
    <p:extLst>
      <p:ext uri="{BB962C8B-B14F-4D97-AF65-F5344CB8AC3E}">
        <p14:creationId xmlns:p14="http://schemas.microsoft.com/office/powerpoint/2010/main" val="12285925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主要优点</a:t>
            </a:r>
            <a:endParaRPr kumimoji="1" lang="zh-CN" altLang="en-US" sz="2000" dirty="0"/>
          </a:p>
        </p:txBody>
      </p:sp>
      <p:sp>
        <p:nvSpPr>
          <p:cNvPr id="3" name="内容占位符 2"/>
          <p:cNvSpPr>
            <a:spLocks noGrp="1"/>
          </p:cNvSpPr>
          <p:nvPr>
            <p:ph idx="1"/>
          </p:nvPr>
        </p:nvSpPr>
        <p:spPr>
          <a:xfrm>
            <a:off x="1104293" y="1508760"/>
            <a:ext cx="8946541" cy="4539969"/>
          </a:xfrm>
        </p:spPr>
        <p:txBody>
          <a:bodyPr>
            <a:normAutofit/>
          </a:bodyPr>
          <a:lstStyle/>
          <a:p>
            <a:r>
              <a:rPr lang="en-US" altLang="zh-CN" sz="2800" dirty="0"/>
              <a:t>(1) </a:t>
            </a:r>
            <a:r>
              <a:rPr lang="zh-CN" altLang="en-US" sz="2800" dirty="0"/>
              <a:t>抽象工厂模式隔离了具体类的生成，使得客户并不需要知道什么被创建。由于这种隔离，更换一个具体工厂就变得相对容易</a:t>
            </a:r>
            <a:r>
              <a:rPr lang="zh-CN" altLang="en-US" sz="2800" dirty="0" smtClean="0"/>
              <a:t>，只</a:t>
            </a:r>
            <a:r>
              <a:rPr lang="zh-CN" altLang="en-US" sz="2800" dirty="0"/>
              <a:t>需改变具体工厂的实例，就可以在某种程度上改变整个软件系统的行为。</a:t>
            </a:r>
          </a:p>
          <a:p>
            <a:r>
              <a:rPr lang="en-US" altLang="zh-CN" sz="2800" dirty="0" smtClean="0"/>
              <a:t>(</a:t>
            </a:r>
            <a:r>
              <a:rPr lang="en-US" altLang="zh-CN" sz="2800" dirty="0"/>
              <a:t>2) </a:t>
            </a:r>
            <a:r>
              <a:rPr lang="zh-CN" altLang="en-US" sz="2800" dirty="0"/>
              <a:t>当一个产品族中的多个对象被设计成一起工作时，它能够保证客户端始终只使用同一个产品族中的对象。</a:t>
            </a:r>
          </a:p>
          <a:p>
            <a:r>
              <a:rPr lang="en-US" altLang="zh-CN" sz="2800" dirty="0" smtClean="0"/>
              <a:t>(</a:t>
            </a:r>
            <a:r>
              <a:rPr lang="en-US" altLang="zh-CN" sz="2800" dirty="0"/>
              <a:t>3) </a:t>
            </a:r>
            <a:r>
              <a:rPr lang="zh-CN" altLang="en-US" sz="2800" dirty="0"/>
              <a:t>增加新的产品族很方便，无须修改已有系统，符合“开闭原则”。</a:t>
            </a:r>
            <a:endParaRPr kumimoji="1" lang="zh-CN" altLang="en-US" sz="2800" dirty="0"/>
          </a:p>
        </p:txBody>
      </p:sp>
    </p:spTree>
    <p:extLst>
      <p:ext uri="{BB962C8B-B14F-4D97-AF65-F5344CB8AC3E}">
        <p14:creationId xmlns:p14="http://schemas.microsoft.com/office/powerpoint/2010/main" val="1803015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主要缺点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增加</a:t>
            </a:r>
            <a:r>
              <a:rPr lang="zh-CN" altLang="en-US" sz="2800" dirty="0"/>
              <a:t>新的产品等级结构麻烦，需要对原有系统进行较大的修改，甚至需要修改抽象层代码，这显然会带来较大的不便，违背了“开闭原则”。</a:t>
            </a:r>
            <a:endParaRPr kumimoji="1" lang="zh-CN" altLang="en-US" sz="2800" dirty="0"/>
          </a:p>
        </p:txBody>
      </p:sp>
    </p:spTree>
    <p:extLst>
      <p:ext uri="{BB962C8B-B14F-4D97-AF65-F5344CB8AC3E}">
        <p14:creationId xmlns:p14="http://schemas.microsoft.com/office/powerpoint/2010/main" val="1414961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适用场景</a:t>
            </a:r>
            <a:endParaRPr kumimoji="1" lang="zh-CN" altLang="en-US" sz="2000" dirty="0"/>
          </a:p>
        </p:txBody>
      </p:sp>
      <p:sp>
        <p:nvSpPr>
          <p:cNvPr id="3" name="内容占位符 2"/>
          <p:cNvSpPr>
            <a:spLocks noGrp="1"/>
          </p:cNvSpPr>
          <p:nvPr>
            <p:ph idx="1"/>
          </p:nvPr>
        </p:nvSpPr>
        <p:spPr>
          <a:xfrm>
            <a:off x="1104293" y="1432560"/>
            <a:ext cx="8946541" cy="4616169"/>
          </a:xfrm>
        </p:spPr>
        <p:txBody>
          <a:bodyPr>
            <a:normAutofit/>
          </a:bodyPr>
          <a:lstStyle/>
          <a:p>
            <a:r>
              <a:rPr lang="en-US" altLang="zh-CN" sz="2800" dirty="0"/>
              <a:t>(1) </a:t>
            </a:r>
            <a:r>
              <a:rPr lang="zh-CN" altLang="en-US" sz="2800" dirty="0" smtClean="0"/>
              <a:t>用户</a:t>
            </a:r>
            <a:r>
              <a:rPr lang="zh-CN" altLang="en-US" sz="2800" dirty="0"/>
              <a:t>无须关心对象的创建过程，将对象的创建和使用解耦。</a:t>
            </a:r>
          </a:p>
          <a:p>
            <a:r>
              <a:rPr lang="en-US" altLang="zh-CN" sz="2800" dirty="0" smtClean="0"/>
              <a:t>(</a:t>
            </a:r>
            <a:r>
              <a:rPr lang="en-US" altLang="zh-CN" sz="2800" dirty="0"/>
              <a:t>2) </a:t>
            </a:r>
            <a:r>
              <a:rPr lang="zh-CN" altLang="en-US" sz="2800" dirty="0"/>
              <a:t>系统中有多于一个的产品族，而每次只使用其中某一产品族。可以通过配置文件等方式来使得用户可以动态改变产品族，也可以很方便地增加新的产品族。</a:t>
            </a:r>
          </a:p>
          <a:p>
            <a:r>
              <a:rPr lang="en-US" altLang="zh-CN" sz="2800" dirty="0" smtClean="0"/>
              <a:t>(</a:t>
            </a:r>
            <a:r>
              <a:rPr lang="en-US" altLang="zh-CN" sz="2800" dirty="0"/>
              <a:t>3) </a:t>
            </a:r>
            <a:r>
              <a:rPr lang="zh-CN" altLang="en-US" sz="2800" dirty="0"/>
              <a:t>属于同一个产品族的产品将在一起使用，这一约束必须在系统的设计中体现出来</a:t>
            </a:r>
            <a:r>
              <a:rPr lang="zh-CN" altLang="en-US" sz="2800" dirty="0" smtClean="0"/>
              <a:t>。</a:t>
            </a:r>
          </a:p>
          <a:p>
            <a:r>
              <a:rPr lang="en-US" altLang="zh-CN" sz="2800" dirty="0" smtClean="0"/>
              <a:t>(</a:t>
            </a:r>
            <a:r>
              <a:rPr lang="en-US" altLang="zh-CN" sz="2800" dirty="0"/>
              <a:t>4) </a:t>
            </a:r>
            <a:r>
              <a:rPr lang="zh-CN" altLang="en-US" sz="2800" dirty="0"/>
              <a:t>产品等级结构稳定，设计完成之后，不会向系统中增加新的产品等级结构或者删除已有的产品等级结构。</a:t>
            </a:r>
            <a:endParaRPr kumimoji="1" lang="zh-CN" altLang="en-US" sz="2800" dirty="0"/>
          </a:p>
        </p:txBody>
      </p:sp>
    </p:spTree>
    <p:extLst>
      <p:ext uri="{BB962C8B-B14F-4D97-AF65-F5344CB8AC3E}">
        <p14:creationId xmlns:p14="http://schemas.microsoft.com/office/powerpoint/2010/main" val="175309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二</a:t>
            </a:r>
            <a:r>
              <a:rPr kumimoji="1" lang="en-US" altLang="zh-CN" sz="3600" dirty="0" smtClean="0"/>
              <a:t>.</a:t>
            </a:r>
            <a:r>
              <a:rPr kumimoji="1" lang="zh-CN" altLang="en-US" sz="3600" dirty="0" smtClean="0"/>
              <a:t> 单例模式</a:t>
            </a:r>
            <a:r>
              <a:rPr lang="zh-CN" altLang="en-US" sz="3600" b="1" dirty="0" smtClean="0"/>
              <a:t/>
            </a:r>
            <a:br>
              <a:rPr lang="zh-CN" altLang="en-US" sz="3600" b="1" dirty="0" smtClean="0"/>
            </a:br>
            <a:r>
              <a:rPr lang="en-US" altLang="zh-CN" sz="2000" b="1" dirty="0" smtClean="0"/>
              <a:t>【</a:t>
            </a:r>
            <a:r>
              <a:rPr lang="zh-CN" altLang="en-US" sz="2000" b="1" dirty="0"/>
              <a:t>学习难度：</a:t>
            </a:r>
            <a:r>
              <a:rPr lang="zh-CN" altLang="en-US" sz="2000" b="1" dirty="0" smtClean="0"/>
              <a:t>★☆☆☆☆ ，</a:t>
            </a:r>
            <a:r>
              <a:rPr lang="zh-CN" altLang="en-US" sz="2000" b="1" dirty="0"/>
              <a:t>使用频率：★★</a:t>
            </a:r>
            <a:r>
              <a:rPr lang="zh-CN" altLang="en-US" sz="2000" b="1" dirty="0" smtClean="0"/>
              <a:t>★★☆</a:t>
            </a:r>
            <a:r>
              <a:rPr lang="en-US" altLang="zh-CN" sz="2000" b="1" dirty="0" smtClean="0"/>
              <a:t>】</a:t>
            </a:r>
            <a:endParaRPr kumimoji="1" lang="zh-CN" altLang="en-US" sz="2000" dirty="0"/>
          </a:p>
        </p:txBody>
      </p:sp>
      <p:sp>
        <p:nvSpPr>
          <p:cNvPr id="3" name="内容占位符 2"/>
          <p:cNvSpPr>
            <a:spLocks noGrp="1"/>
          </p:cNvSpPr>
          <p:nvPr>
            <p:ph idx="1"/>
          </p:nvPr>
        </p:nvSpPr>
        <p:spPr/>
        <p:txBody>
          <a:bodyPr/>
          <a:lstStyle/>
          <a:p>
            <a:pPr marL="0" indent="0">
              <a:buNone/>
            </a:pPr>
            <a:r>
              <a:rPr lang="zh-CN" altLang="en-US" sz="2800" b="1" dirty="0"/>
              <a:t>单例模式</a:t>
            </a:r>
            <a:r>
              <a:rPr lang="en-US" altLang="zh-CN" sz="2800" b="1" dirty="0"/>
              <a:t>(Singleton Pattern)</a:t>
            </a:r>
            <a:r>
              <a:rPr lang="zh-CN" altLang="en-US" sz="2800" b="1" dirty="0"/>
              <a:t>：确保某一个类只有一个实例，而且自行实例化并向整个系统提供这个实例，这个类称为单例类，它提供全局访问的方法。单例模式是一种对象创建型模式。	</a:t>
            </a:r>
          </a:p>
          <a:p>
            <a:pPr marL="0" indent="0">
              <a:buNone/>
            </a:pPr>
            <a:endParaRPr kumimoji="1" lang="zh-CN" altLang="en-US" dirty="0"/>
          </a:p>
        </p:txBody>
      </p:sp>
    </p:spTree>
    <p:extLst>
      <p:ext uri="{BB962C8B-B14F-4D97-AF65-F5344CB8AC3E}">
        <p14:creationId xmlns:p14="http://schemas.microsoft.com/office/powerpoint/2010/main" val="1260267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单例模式有三个要点</a:t>
            </a:r>
            <a:endParaRPr kumimoji="1" lang="zh-CN" altLang="en-US" sz="2000" dirty="0"/>
          </a:p>
        </p:txBody>
      </p:sp>
      <p:sp>
        <p:nvSpPr>
          <p:cNvPr id="3" name="内容占位符 2"/>
          <p:cNvSpPr>
            <a:spLocks noGrp="1"/>
          </p:cNvSpPr>
          <p:nvPr>
            <p:ph idx="1"/>
          </p:nvPr>
        </p:nvSpPr>
        <p:spPr>
          <a:xfrm>
            <a:off x="1104293" y="2401888"/>
            <a:ext cx="8946541" cy="4195481"/>
          </a:xfrm>
        </p:spPr>
        <p:txBody>
          <a:bodyPr>
            <a:normAutofit/>
          </a:bodyPr>
          <a:lstStyle/>
          <a:p>
            <a:r>
              <a:rPr lang="zh-CN" altLang="en-US" sz="2800" dirty="0" smtClean="0"/>
              <a:t>（</a:t>
            </a:r>
            <a:r>
              <a:rPr lang="en-US" altLang="zh-CN" sz="2800" dirty="0" smtClean="0"/>
              <a:t>1</a:t>
            </a:r>
            <a:r>
              <a:rPr lang="zh-CN" altLang="en-US" sz="2800" dirty="0" smtClean="0"/>
              <a:t>）某个类只能有一个实例</a:t>
            </a:r>
          </a:p>
          <a:p>
            <a:r>
              <a:rPr lang="zh-CN" altLang="en-US" sz="2800" dirty="0" smtClean="0"/>
              <a:t>（</a:t>
            </a:r>
            <a:r>
              <a:rPr lang="en-US" altLang="zh-CN" sz="2800" dirty="0" smtClean="0"/>
              <a:t>2</a:t>
            </a:r>
            <a:r>
              <a:rPr lang="zh-CN" altLang="en-US" sz="2800" dirty="0" smtClean="0"/>
              <a:t>）它必须自行创建这个实例</a:t>
            </a:r>
          </a:p>
          <a:p>
            <a:r>
              <a:rPr lang="zh-CN" altLang="en-US" sz="2800" dirty="0" smtClean="0"/>
              <a:t>（</a:t>
            </a:r>
            <a:r>
              <a:rPr lang="en-US" altLang="zh-CN" sz="2800" dirty="0" smtClean="0"/>
              <a:t>3</a:t>
            </a:r>
            <a:r>
              <a:rPr lang="zh-CN" altLang="en-US" sz="2800" dirty="0" smtClean="0"/>
              <a:t>）它必须自行向整个系统提供这个实例。</a:t>
            </a:r>
            <a:endParaRPr kumimoji="1" lang="zh-CN" altLang="en-US" sz="2800" dirty="0"/>
          </a:p>
        </p:txBody>
      </p:sp>
    </p:spTree>
    <p:extLst>
      <p:ext uri="{BB962C8B-B14F-4D97-AF65-F5344CB8AC3E}">
        <p14:creationId xmlns:p14="http://schemas.microsoft.com/office/powerpoint/2010/main" val="1814089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单例模式的角色</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a:t>Singleton</a:t>
            </a:r>
            <a:r>
              <a:rPr lang="zh-CN" altLang="en-US" sz="2800" dirty="0"/>
              <a:t>（单例）</a:t>
            </a:r>
            <a:r>
              <a:rPr lang="zh-CN" altLang="en-US" sz="2800" dirty="0" smtClean="0"/>
              <a:t>：</a:t>
            </a:r>
          </a:p>
          <a:p>
            <a:pPr marL="0" indent="0">
              <a:buNone/>
            </a:pPr>
            <a:r>
              <a:rPr lang="zh-CN" altLang="en-US" sz="2800" dirty="0"/>
              <a:t>	</a:t>
            </a:r>
            <a:r>
              <a:rPr lang="zh-CN" altLang="en-US" sz="2800" dirty="0" smtClean="0"/>
              <a:t>在</a:t>
            </a:r>
            <a:r>
              <a:rPr lang="zh-CN" altLang="en-US" sz="2800" dirty="0"/>
              <a:t>单例类的内部实现只生成一个实例，同时它提供一个</a:t>
            </a:r>
            <a:r>
              <a:rPr lang="zh-CN" altLang="en-US" sz="2800" dirty="0" smtClean="0"/>
              <a:t>静态方法</a:t>
            </a:r>
            <a:r>
              <a:rPr lang="zh-CN" altLang="en-US" sz="2800" dirty="0"/>
              <a:t>，让客户可以访问它的唯一实例；为了防止在外部对其实例化，将其构造函数设计为私有；在单例类内部定义了一个</a:t>
            </a:r>
            <a:r>
              <a:rPr lang="en-US" altLang="zh-CN" sz="2800" dirty="0"/>
              <a:t>Singleton</a:t>
            </a:r>
            <a:r>
              <a:rPr lang="zh-CN" altLang="en-US" sz="2800" dirty="0"/>
              <a:t>类型的静态对象，作为外部共享的唯一实例。</a:t>
            </a:r>
            <a:endParaRPr kumimoji="1" lang="zh-CN" altLang="en-US" sz="2800" dirty="0"/>
          </a:p>
        </p:txBody>
      </p:sp>
    </p:spTree>
    <p:extLst>
      <p:ext uri="{BB962C8B-B14F-4D97-AF65-F5344CB8AC3E}">
        <p14:creationId xmlns:p14="http://schemas.microsoft.com/office/powerpoint/2010/main" val="2054047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单例的结构</a:t>
            </a:r>
            <a:endParaRPr kumimoji="1" lang="zh-CN" altLang="en-US" sz="2000" dirty="0"/>
          </a:p>
        </p:txBody>
      </p:sp>
      <p:pic>
        <p:nvPicPr>
          <p:cNvPr id="5" name="内容占位符 4"/>
          <p:cNvPicPr>
            <a:picLocks noGrp="1" noChangeAspect="1"/>
          </p:cNvPicPr>
          <p:nvPr>
            <p:ph idx="1"/>
          </p:nvPr>
        </p:nvPicPr>
        <p:blipFill>
          <a:blip r:embed="rId3"/>
          <a:stretch>
            <a:fillRect/>
          </a:stretch>
        </p:blipFill>
        <p:spPr>
          <a:xfrm>
            <a:off x="1798320" y="1712612"/>
            <a:ext cx="6846411" cy="4053982"/>
          </a:xfrm>
          <a:prstGeom prst="rect">
            <a:avLst/>
          </a:prstGeom>
        </p:spPr>
      </p:pic>
    </p:spTree>
    <p:extLst>
      <p:ext uri="{BB962C8B-B14F-4D97-AF65-F5344CB8AC3E}">
        <p14:creationId xmlns:p14="http://schemas.microsoft.com/office/powerpoint/2010/main" val="1985421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饿汉式单例</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a:t>
            </a:r>
            <a:r>
              <a:rPr lang="zh-CN" altLang="en-US" sz="2800" dirty="0"/>
              <a:t>当类被加载时，静态变量</a:t>
            </a:r>
            <a:r>
              <a:rPr lang="en-US" altLang="zh-CN" sz="2800" dirty="0"/>
              <a:t>instance</a:t>
            </a:r>
            <a:r>
              <a:rPr lang="zh-CN" altLang="en-US" sz="2800" dirty="0"/>
              <a:t>会被初始化，此时类的私有构造函数会被调用，单例类的唯一实例将被创建</a:t>
            </a:r>
            <a:r>
              <a:rPr lang="zh-CN" altLang="en-US" sz="2800" dirty="0" smtClean="0"/>
              <a:t>。</a:t>
            </a:r>
            <a:endParaRPr kumimoji="1" lang="zh-CN" altLang="en-US" sz="2800" dirty="0"/>
          </a:p>
        </p:txBody>
      </p:sp>
    </p:spTree>
    <p:extLst>
      <p:ext uri="{BB962C8B-B14F-4D97-AF65-F5344CB8AC3E}">
        <p14:creationId xmlns:p14="http://schemas.microsoft.com/office/powerpoint/2010/main" val="853638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懒汉式单例</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懒汉式</a:t>
            </a:r>
            <a:r>
              <a:rPr lang="zh-CN" altLang="en-US" sz="2800" dirty="0"/>
              <a:t>单例在第一次调用</a:t>
            </a:r>
            <a:r>
              <a:rPr lang="en-US" altLang="zh-CN" sz="2800" dirty="0" err="1"/>
              <a:t>getInstance</a:t>
            </a:r>
            <a:r>
              <a:rPr lang="en-US" altLang="zh-CN" sz="2800" dirty="0"/>
              <a:t>()</a:t>
            </a:r>
            <a:r>
              <a:rPr lang="zh-CN" altLang="en-US" sz="2800" dirty="0"/>
              <a:t>方法时实例化，在类加载时并不自行实例化，这种技术又称为</a:t>
            </a:r>
            <a:r>
              <a:rPr lang="zh-CN" altLang="en-US" sz="2800" b="1" dirty="0"/>
              <a:t>延迟加载</a:t>
            </a:r>
            <a:r>
              <a:rPr lang="en-US" altLang="zh-CN" sz="2800" b="1" dirty="0"/>
              <a:t>(Lazy Load)</a:t>
            </a:r>
            <a:r>
              <a:rPr lang="zh-CN" altLang="en-US" sz="2800" dirty="0"/>
              <a:t>技术，即需要的时候再加载实例，为了避免多个线程同时调用</a:t>
            </a:r>
            <a:r>
              <a:rPr lang="en-US" altLang="zh-CN" sz="2800" dirty="0" err="1"/>
              <a:t>getInstance</a:t>
            </a:r>
            <a:r>
              <a:rPr lang="en-US" altLang="zh-CN" sz="2800" dirty="0"/>
              <a:t>()</a:t>
            </a:r>
            <a:r>
              <a:rPr lang="zh-CN" altLang="en-US" sz="2800" dirty="0"/>
              <a:t>方法</a:t>
            </a:r>
            <a:r>
              <a:rPr lang="zh-CN" altLang="en-US" sz="2800" dirty="0" smtClean="0"/>
              <a:t>，需要使用</a:t>
            </a:r>
            <a:r>
              <a:rPr lang="zh-CN" altLang="en-US" sz="2800" b="1" dirty="0"/>
              <a:t>关键字</a:t>
            </a:r>
            <a:r>
              <a:rPr lang="en-US" altLang="zh-CN" sz="2800" b="1" dirty="0" smtClean="0"/>
              <a:t>synchronized</a:t>
            </a:r>
            <a:r>
              <a:rPr lang="zh-CN" altLang="en-US" sz="2800" b="1" dirty="0" smtClean="0"/>
              <a:t>。</a:t>
            </a:r>
            <a:endParaRPr kumimoji="1" lang="zh-CN" altLang="en-US" sz="2800" dirty="0"/>
          </a:p>
        </p:txBody>
      </p:sp>
    </p:spTree>
    <p:extLst>
      <p:ext uri="{BB962C8B-B14F-4D97-AF65-F5344CB8AC3E}">
        <p14:creationId xmlns:p14="http://schemas.microsoft.com/office/powerpoint/2010/main" val="1429563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a:xfrm>
            <a:off x="1004458" y="1082646"/>
            <a:ext cx="8946541" cy="603022"/>
          </a:xfrm>
        </p:spPr>
        <p:txBody>
          <a:bodyPr>
            <a:normAutofit/>
          </a:bodyPr>
          <a:lstStyle/>
          <a:p>
            <a:r>
              <a:rPr lang="zh-CN" altLang="en-US" sz="2800" b="1" dirty="0" smtClean="0"/>
              <a:t>结构型模式：</a:t>
            </a:r>
          </a:p>
          <a:p>
            <a:pPr marL="0" indent="0">
              <a:buNone/>
            </a:pPr>
            <a:endParaRPr kumimoji="1" lang="zh-CN" altLang="en-US" sz="2800" dirty="0"/>
          </a:p>
        </p:txBody>
      </p:sp>
      <p:pic>
        <p:nvPicPr>
          <p:cNvPr id="5" name="图片 4"/>
          <p:cNvPicPr>
            <a:picLocks noChangeAspect="1"/>
          </p:cNvPicPr>
          <p:nvPr/>
        </p:nvPicPr>
        <p:blipFill>
          <a:blip r:embed="rId2"/>
          <a:stretch>
            <a:fillRect/>
          </a:stretch>
        </p:blipFill>
        <p:spPr>
          <a:xfrm>
            <a:off x="1429299" y="1566906"/>
            <a:ext cx="8521700" cy="5219700"/>
          </a:xfrm>
          <a:prstGeom prst="rect">
            <a:avLst/>
          </a:prstGeom>
        </p:spPr>
      </p:pic>
    </p:spTree>
    <p:extLst>
      <p:ext uri="{BB962C8B-B14F-4D97-AF65-F5344CB8AC3E}">
        <p14:creationId xmlns:p14="http://schemas.microsoft.com/office/powerpoint/2010/main" val="5341971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t>饿汉式单例类与懒汉式单例类比较</a:t>
            </a:r>
            <a:endParaRPr kumimoji="1" lang="zh-CN" altLang="en-US" sz="2000" dirty="0"/>
          </a:p>
        </p:txBody>
      </p:sp>
      <p:sp>
        <p:nvSpPr>
          <p:cNvPr id="3" name="内容占位符 2"/>
          <p:cNvSpPr>
            <a:spLocks noGrp="1"/>
          </p:cNvSpPr>
          <p:nvPr>
            <p:ph idx="1"/>
          </p:nvPr>
        </p:nvSpPr>
        <p:spPr>
          <a:xfrm>
            <a:off x="646111" y="1371600"/>
            <a:ext cx="9610409" cy="4937760"/>
          </a:xfrm>
        </p:spPr>
        <p:txBody>
          <a:bodyPr>
            <a:normAutofit fontScale="85000" lnSpcReduction="10000"/>
          </a:bodyPr>
          <a:lstStyle/>
          <a:p>
            <a:r>
              <a:rPr lang="zh-CN" altLang="en-US" sz="2800" dirty="0" smtClean="0"/>
              <a:t>饿汉式单例：</a:t>
            </a:r>
          </a:p>
          <a:p>
            <a:pPr marL="0" indent="0">
              <a:buNone/>
            </a:pPr>
            <a:r>
              <a:rPr lang="zh-CN" altLang="en-US" sz="2800" dirty="0" smtClean="0"/>
              <a:t>（</a:t>
            </a:r>
            <a:r>
              <a:rPr lang="en-US" altLang="zh-CN" sz="2800" dirty="0" smtClean="0"/>
              <a:t>1</a:t>
            </a:r>
            <a:r>
              <a:rPr lang="zh-CN" altLang="en-US" sz="2800" dirty="0" smtClean="0"/>
              <a:t>）</a:t>
            </a:r>
            <a:r>
              <a:rPr lang="zh-CN" altLang="en-US" sz="2800" dirty="0"/>
              <a:t>单例类在类被加载时就将自己</a:t>
            </a:r>
            <a:r>
              <a:rPr lang="zh-CN" altLang="en-US" sz="2800" dirty="0" smtClean="0"/>
              <a:t>实例化，无须</a:t>
            </a:r>
            <a:r>
              <a:rPr lang="zh-CN" altLang="en-US" sz="2800" dirty="0"/>
              <a:t>考虑多线程访问问题，可以确保实例的唯一性</a:t>
            </a:r>
            <a:r>
              <a:rPr lang="zh-CN" altLang="en-US" sz="2800" dirty="0" smtClean="0"/>
              <a:t>；</a:t>
            </a:r>
          </a:p>
          <a:p>
            <a:pPr marL="0" indent="0">
              <a:buNone/>
            </a:pPr>
            <a:r>
              <a:rPr lang="zh-CN" altLang="en-US" sz="2800" dirty="0" smtClean="0"/>
              <a:t>（</a:t>
            </a:r>
            <a:r>
              <a:rPr lang="en-US" altLang="zh-CN" sz="2800" dirty="0" smtClean="0"/>
              <a:t>2</a:t>
            </a:r>
            <a:r>
              <a:rPr lang="zh-CN" altLang="en-US" sz="2800" dirty="0" smtClean="0"/>
              <a:t>）调用</a:t>
            </a:r>
            <a:r>
              <a:rPr lang="zh-CN" altLang="en-US" sz="2800" dirty="0"/>
              <a:t>速度和反应时间角度来讲，由于单例对象一开始就得以创建，因此要优于懒汉式单例</a:t>
            </a:r>
            <a:r>
              <a:rPr lang="zh-CN" altLang="en-US" sz="2800" dirty="0" smtClean="0"/>
              <a:t>。</a:t>
            </a:r>
          </a:p>
          <a:p>
            <a:pPr marL="0" indent="0">
              <a:buNone/>
            </a:pPr>
            <a:r>
              <a:rPr lang="zh-CN" altLang="en-US" sz="2800" dirty="0" smtClean="0"/>
              <a:t>（</a:t>
            </a:r>
            <a:r>
              <a:rPr lang="en-US" altLang="zh-CN" sz="2800" dirty="0" smtClean="0"/>
              <a:t>3</a:t>
            </a:r>
            <a:r>
              <a:rPr lang="zh-CN" altLang="en-US" sz="2800" dirty="0" smtClean="0"/>
              <a:t>）系统</a:t>
            </a:r>
            <a:r>
              <a:rPr lang="zh-CN" altLang="en-US" sz="2800" dirty="0"/>
              <a:t>加载时由于需要创建饿汉式单例对象，加载时间可能会比较长。</a:t>
            </a:r>
          </a:p>
          <a:p>
            <a:r>
              <a:rPr lang="zh-CN" altLang="en-US" sz="2800" dirty="0" smtClean="0"/>
              <a:t>懒汉式</a:t>
            </a:r>
            <a:r>
              <a:rPr lang="zh-CN" altLang="en-US" sz="2800" dirty="0"/>
              <a:t>单例</a:t>
            </a:r>
            <a:r>
              <a:rPr lang="zh-CN" altLang="en-US" sz="2800" dirty="0" smtClean="0"/>
              <a:t>类</a:t>
            </a:r>
            <a:r>
              <a:rPr lang="zh-CN" altLang="en-US" sz="2800" dirty="0"/>
              <a:t>：</a:t>
            </a:r>
            <a:endParaRPr lang="zh-CN" altLang="en-US" sz="2800" dirty="0" smtClean="0"/>
          </a:p>
          <a:p>
            <a:pPr marL="0" indent="0">
              <a:buNone/>
            </a:pPr>
            <a:r>
              <a:rPr kumimoji="1" lang="zh-CN" altLang="en-US" sz="2800" dirty="0" smtClean="0"/>
              <a:t>（</a:t>
            </a:r>
            <a:r>
              <a:rPr kumimoji="1" lang="en-US" altLang="zh-CN" sz="2800" dirty="0" smtClean="0"/>
              <a:t>1</a:t>
            </a:r>
            <a:r>
              <a:rPr kumimoji="1" lang="zh-CN" altLang="en-US" sz="2800" dirty="0" smtClean="0"/>
              <a:t>）</a:t>
            </a:r>
            <a:r>
              <a:rPr lang="zh-CN" altLang="en-US" sz="2800" dirty="0"/>
              <a:t>第一次使用时创建</a:t>
            </a:r>
            <a:r>
              <a:rPr lang="zh-CN" altLang="en-US" sz="2800" dirty="0" smtClean="0"/>
              <a:t>，</a:t>
            </a:r>
            <a:r>
              <a:rPr kumimoji="1" lang="zh-CN" altLang="en-US" sz="2800" dirty="0"/>
              <a:t>不需要一直占用系统</a:t>
            </a:r>
            <a:r>
              <a:rPr kumimoji="1" lang="zh-CN" altLang="en-US" sz="2800" dirty="0" smtClean="0"/>
              <a:t>资源，</a:t>
            </a:r>
            <a:r>
              <a:rPr lang="zh-CN" altLang="en-US" sz="2800" dirty="0" smtClean="0"/>
              <a:t>实现</a:t>
            </a:r>
            <a:r>
              <a:rPr lang="zh-CN" altLang="en-US" sz="2800" dirty="0"/>
              <a:t>了延迟</a:t>
            </a:r>
            <a:r>
              <a:rPr lang="zh-CN" altLang="en-US" sz="2800" dirty="0" smtClean="0"/>
              <a:t>加载。</a:t>
            </a:r>
          </a:p>
          <a:p>
            <a:pPr marL="0" indent="0">
              <a:buNone/>
            </a:pPr>
            <a:r>
              <a:rPr lang="zh-CN" altLang="en-US" sz="2800" dirty="0" smtClean="0"/>
              <a:t>（</a:t>
            </a:r>
            <a:r>
              <a:rPr lang="en-US" altLang="zh-CN" sz="2800" dirty="0"/>
              <a:t>2</a:t>
            </a:r>
            <a:r>
              <a:rPr lang="zh-CN" altLang="en-US" sz="2800" dirty="0" smtClean="0"/>
              <a:t>）多</a:t>
            </a:r>
            <a:r>
              <a:rPr lang="zh-CN" altLang="en-US" sz="2800" dirty="0"/>
              <a:t>个线程同时访问的问题，特别是当单例类作为资源</a:t>
            </a:r>
            <a:r>
              <a:rPr lang="zh-CN" altLang="en-US" sz="2800" dirty="0" smtClean="0"/>
              <a:t>控制器。</a:t>
            </a:r>
          </a:p>
          <a:p>
            <a:pPr marL="0" indent="0">
              <a:buNone/>
            </a:pPr>
            <a:r>
              <a:rPr lang="zh-CN" altLang="en-US" sz="2800" dirty="0" smtClean="0"/>
              <a:t>（</a:t>
            </a:r>
            <a:r>
              <a:rPr lang="en-US" altLang="zh-CN" sz="2800" dirty="0"/>
              <a:t>3</a:t>
            </a:r>
            <a:r>
              <a:rPr lang="zh-CN" altLang="en-US" sz="2800" dirty="0" smtClean="0"/>
              <a:t>）需要</a:t>
            </a:r>
            <a:r>
              <a:rPr lang="zh-CN" altLang="en-US" sz="2800" dirty="0"/>
              <a:t>通过双重检查锁定等机制进行控制，这将导致系统性能受到一定影响</a:t>
            </a:r>
            <a:r>
              <a:rPr lang="zh-CN" altLang="en-US" sz="2800" dirty="0" smtClean="0"/>
              <a:t>。</a:t>
            </a:r>
          </a:p>
        </p:txBody>
      </p:sp>
    </p:spTree>
    <p:extLst>
      <p:ext uri="{BB962C8B-B14F-4D97-AF65-F5344CB8AC3E}">
        <p14:creationId xmlns:p14="http://schemas.microsoft.com/office/powerpoint/2010/main" val="1881862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err="1" smtClean="0"/>
              <a:t>LoDH</a:t>
            </a:r>
            <a:r>
              <a:rPr lang="zh-CN" altLang="en-US" sz="3600" b="1" dirty="0" smtClean="0"/>
              <a:t>技术</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b="1" dirty="0" smtClean="0"/>
              <a:t>	  </a:t>
            </a:r>
            <a:r>
              <a:rPr lang="en-US" altLang="zh-CN" sz="2800" b="1" dirty="0" err="1" smtClean="0"/>
              <a:t>LoDH</a:t>
            </a:r>
            <a:r>
              <a:rPr lang="zh-CN" altLang="en-US" sz="2800" b="1" dirty="0" smtClean="0"/>
              <a:t>技术（</a:t>
            </a:r>
            <a:r>
              <a:rPr lang="en-US" altLang="zh-CN" sz="2800" b="1" dirty="0"/>
              <a:t> Initialization Demand Holder </a:t>
            </a:r>
            <a:r>
              <a:rPr lang="zh-CN" altLang="en-US" sz="2800" b="1" dirty="0" smtClean="0"/>
              <a:t>）是指在单例</a:t>
            </a:r>
            <a:r>
              <a:rPr lang="zh-CN" altLang="en-US" sz="2800" b="1" dirty="0"/>
              <a:t>类中增加一个静态</a:t>
            </a:r>
            <a:r>
              <a:rPr lang="en-US" altLang="zh-CN" sz="2800" b="1" dirty="0"/>
              <a:t>(static)</a:t>
            </a:r>
            <a:r>
              <a:rPr lang="zh-CN" altLang="en-US" sz="2800" b="1" dirty="0"/>
              <a:t>内部类，在该内部类中创建单例对象，再将该单例对象通过</a:t>
            </a:r>
            <a:r>
              <a:rPr lang="en-US" altLang="zh-CN" sz="2800" b="1" dirty="0" err="1"/>
              <a:t>getInstance</a:t>
            </a:r>
            <a:r>
              <a:rPr lang="en-US" altLang="zh-CN" sz="2800" b="1" dirty="0"/>
              <a:t>()</a:t>
            </a:r>
            <a:r>
              <a:rPr lang="zh-CN" altLang="en-US" sz="2800" b="1" dirty="0"/>
              <a:t>方法返回给外部</a:t>
            </a:r>
            <a:r>
              <a:rPr lang="zh-CN" altLang="en-US" sz="2800" b="1" dirty="0" smtClean="0"/>
              <a:t>使用。</a:t>
            </a:r>
          </a:p>
          <a:p>
            <a:pPr marL="0" indent="0">
              <a:buNone/>
            </a:pPr>
            <a:r>
              <a:rPr lang="zh-CN" altLang="en-US" sz="2800" b="1" dirty="0"/>
              <a:t>	</a:t>
            </a:r>
            <a:r>
              <a:rPr lang="zh-CN" altLang="en-US" sz="2800" b="1" dirty="0" smtClean="0"/>
              <a:t>   通过</a:t>
            </a:r>
            <a:r>
              <a:rPr lang="zh-CN" altLang="en-US" sz="2800" b="1" dirty="0"/>
              <a:t>使用</a:t>
            </a:r>
            <a:r>
              <a:rPr lang="en-US" altLang="zh-CN" sz="2800" b="1" dirty="0" err="1"/>
              <a:t>IoDH</a:t>
            </a:r>
            <a:r>
              <a:rPr lang="zh-CN" altLang="en-US" sz="2800" b="1" dirty="0"/>
              <a:t>，</a:t>
            </a:r>
            <a:r>
              <a:rPr lang="zh-CN" altLang="en-US" sz="2800" b="1" dirty="0" smtClean="0"/>
              <a:t>既</a:t>
            </a:r>
            <a:r>
              <a:rPr lang="zh-CN" altLang="en-US" sz="2800" b="1" dirty="0"/>
              <a:t>可以实现延迟加载，又可以保证线程安全，不影响系统性能，不失为一种最好的</a:t>
            </a:r>
            <a:r>
              <a:rPr lang="en-US" altLang="zh-CN" sz="2800" b="1" dirty="0"/>
              <a:t>Java</a:t>
            </a:r>
            <a:r>
              <a:rPr lang="zh-CN" altLang="en-US" sz="2800" b="1" dirty="0"/>
              <a:t>语言单例模式实现方式</a:t>
            </a:r>
          </a:p>
        </p:txBody>
      </p:sp>
    </p:spTree>
    <p:extLst>
      <p:ext uri="{BB962C8B-B14F-4D97-AF65-F5344CB8AC3E}">
        <p14:creationId xmlns:p14="http://schemas.microsoft.com/office/powerpoint/2010/main" val="1105539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主要优点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a:t>(1) </a:t>
            </a:r>
            <a:r>
              <a:rPr lang="zh-CN" altLang="en-US" sz="2800" dirty="0"/>
              <a:t>单例模式提供了对唯一实例的受控</a:t>
            </a:r>
            <a:r>
              <a:rPr lang="zh-CN" altLang="en-US" sz="2800" dirty="0" smtClean="0"/>
              <a:t>访问。</a:t>
            </a:r>
          </a:p>
          <a:p>
            <a:r>
              <a:rPr lang="en-US" altLang="zh-CN" sz="2800" dirty="0" smtClean="0"/>
              <a:t>(2) </a:t>
            </a:r>
            <a:r>
              <a:rPr lang="zh-CN" altLang="en-US" sz="2800" dirty="0" smtClean="0"/>
              <a:t>系统内存中只存在一个对象，因此可以节约系统资源，不需要频繁创建和销毁的对象，提高系统的性能。</a:t>
            </a:r>
          </a:p>
          <a:p>
            <a:r>
              <a:rPr lang="en-US" altLang="zh-CN" sz="2800" dirty="0" smtClean="0"/>
              <a:t>(</a:t>
            </a:r>
            <a:r>
              <a:rPr lang="en-US" altLang="zh-CN" sz="2800" dirty="0"/>
              <a:t>3) </a:t>
            </a:r>
            <a:r>
              <a:rPr lang="zh-CN" altLang="en-US" sz="2800" dirty="0"/>
              <a:t>允许可变数目的实例。基于单例模式我们可以进行扩展，使用与单例控制相似的方法来获得指定个数的对象实例，既节省系统资源，又解决了单例单例对象共享过多有损性能的问题。</a:t>
            </a:r>
            <a:endParaRPr lang="zh-CN" altLang="en-US" sz="2800" b="1" dirty="0"/>
          </a:p>
        </p:txBody>
      </p:sp>
    </p:spTree>
    <p:extLst>
      <p:ext uri="{BB962C8B-B14F-4D97-AF65-F5344CB8AC3E}">
        <p14:creationId xmlns:p14="http://schemas.microsoft.com/office/powerpoint/2010/main" val="1364709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主要缺点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a:t>(1) </a:t>
            </a:r>
            <a:r>
              <a:rPr lang="zh-CN" altLang="en-US" sz="2800" dirty="0" smtClean="0"/>
              <a:t>单例模式没有</a:t>
            </a:r>
            <a:r>
              <a:rPr lang="zh-CN" altLang="en-US" sz="2800" dirty="0"/>
              <a:t>抽象层</a:t>
            </a:r>
            <a:r>
              <a:rPr lang="zh-CN" altLang="en-US" sz="2800" dirty="0" smtClean="0"/>
              <a:t>，扩展困难。</a:t>
            </a:r>
            <a:endParaRPr lang="zh-CN" altLang="en-US" sz="2800" dirty="0"/>
          </a:p>
          <a:p>
            <a:r>
              <a:rPr lang="en-US" altLang="zh-CN" sz="2800" dirty="0" smtClean="0"/>
              <a:t>(</a:t>
            </a:r>
            <a:r>
              <a:rPr lang="en-US" altLang="zh-CN" sz="2800" dirty="0"/>
              <a:t>2) </a:t>
            </a:r>
            <a:r>
              <a:rPr lang="zh-CN" altLang="en-US" sz="2800" dirty="0"/>
              <a:t>单例类的职责过重，在一定程度上违背了“单一职责原则”</a:t>
            </a:r>
            <a:r>
              <a:rPr lang="zh-CN" altLang="en-US" sz="2800" dirty="0" smtClean="0"/>
              <a:t>。</a:t>
            </a:r>
          </a:p>
          <a:p>
            <a:r>
              <a:rPr lang="en-US" altLang="zh-CN" sz="2800" dirty="0" smtClean="0"/>
              <a:t>(</a:t>
            </a:r>
            <a:r>
              <a:rPr lang="en-US" altLang="zh-CN" sz="2800" dirty="0"/>
              <a:t>3) </a:t>
            </a:r>
            <a:r>
              <a:rPr lang="zh-CN" altLang="en-US" sz="2800" dirty="0" smtClean="0"/>
              <a:t>运行环境的自动</a:t>
            </a:r>
            <a:r>
              <a:rPr lang="zh-CN" altLang="en-US" sz="2800" dirty="0"/>
              <a:t>垃圾回收</a:t>
            </a:r>
            <a:r>
              <a:rPr lang="zh-CN" altLang="en-US" sz="2800" dirty="0" smtClean="0"/>
              <a:t>的机制可能导致</a:t>
            </a:r>
            <a:r>
              <a:rPr lang="zh-CN" altLang="en-US" sz="2800" dirty="0"/>
              <a:t>共享的单例对象状态的丢失。</a:t>
            </a:r>
            <a:endParaRPr lang="zh-CN" altLang="en-US" sz="2800" b="1" dirty="0"/>
          </a:p>
        </p:txBody>
      </p:sp>
    </p:spTree>
    <p:extLst>
      <p:ext uri="{BB962C8B-B14F-4D97-AF65-F5344CB8AC3E}">
        <p14:creationId xmlns:p14="http://schemas.microsoft.com/office/powerpoint/2010/main" val="1378258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适用场景</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a:t>(1) </a:t>
            </a:r>
            <a:r>
              <a:rPr lang="zh-CN" altLang="en-US" sz="2800" dirty="0"/>
              <a:t>系统只需要一个实例对象，如系统要求提供一个唯一的序列号生成器或资源管理器，或者需要考虑资源消耗太大而只允许创建一个对象。</a:t>
            </a:r>
          </a:p>
          <a:p>
            <a:r>
              <a:rPr lang="en-US" altLang="zh-CN" sz="2800" dirty="0" smtClean="0"/>
              <a:t>(</a:t>
            </a:r>
            <a:r>
              <a:rPr lang="en-US" altLang="zh-CN" sz="2800" dirty="0"/>
              <a:t>2) </a:t>
            </a:r>
            <a:r>
              <a:rPr lang="zh-CN" altLang="en-US" sz="2800" dirty="0"/>
              <a:t>客户调用类的单个实例只允许使用一个公共访问点，除了该公共访问点，不能通过其他途径访问该实例。</a:t>
            </a:r>
            <a:endParaRPr lang="zh-CN" altLang="en-US" sz="2800" b="1" dirty="0"/>
          </a:p>
        </p:txBody>
      </p:sp>
    </p:spTree>
    <p:extLst>
      <p:ext uri="{BB962C8B-B14F-4D97-AF65-F5344CB8AC3E}">
        <p14:creationId xmlns:p14="http://schemas.microsoft.com/office/powerpoint/2010/main" val="67001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a:t> </a:t>
            </a:r>
            <a:r>
              <a:rPr kumimoji="1" lang="zh-CN" altLang="en-US" sz="3600" dirty="0" smtClean="0"/>
              <a:t>原型</a:t>
            </a:r>
            <a:r>
              <a:rPr lang="zh-CN" altLang="en-US" sz="3600" b="1" dirty="0" smtClean="0"/>
              <a:t>模式</a:t>
            </a:r>
            <a:br>
              <a:rPr lang="zh-CN" altLang="en-US" sz="3600" b="1" dirty="0" smtClean="0"/>
            </a:br>
            <a:r>
              <a:rPr lang="en-US" altLang="zh-CN" sz="2000" b="1" dirty="0" smtClean="0"/>
              <a:t>【</a:t>
            </a:r>
            <a:r>
              <a:rPr lang="zh-CN" altLang="en-US" sz="2000" b="1" dirty="0"/>
              <a:t>学习难度：★</a:t>
            </a:r>
            <a:r>
              <a:rPr lang="zh-CN" altLang="en-US" sz="2000" b="1" dirty="0" smtClean="0"/>
              <a:t>★★☆☆</a:t>
            </a:r>
            <a:r>
              <a:rPr lang="zh-CN" altLang="en-US" sz="2000" b="1" dirty="0"/>
              <a:t>，使用频率</a:t>
            </a:r>
            <a:r>
              <a:rPr lang="zh-CN" altLang="en-US" sz="2000" b="1" dirty="0" smtClean="0"/>
              <a:t>：</a:t>
            </a:r>
            <a:r>
              <a:rPr lang="zh-CN" altLang="en-US" sz="2000" b="1" dirty="0"/>
              <a:t> ★★★☆☆ </a:t>
            </a:r>
            <a:r>
              <a:rPr lang="en-US" altLang="zh-CN" sz="2000" b="1" dirty="0" smtClean="0"/>
              <a:t>】</a:t>
            </a:r>
            <a:endParaRPr kumimoji="1" lang="zh-CN" altLang="en-US" sz="2000" dirty="0"/>
          </a:p>
        </p:txBody>
      </p:sp>
      <p:sp>
        <p:nvSpPr>
          <p:cNvPr id="3" name="内容占位符 2"/>
          <p:cNvSpPr>
            <a:spLocks noGrp="1"/>
          </p:cNvSpPr>
          <p:nvPr>
            <p:ph idx="1"/>
          </p:nvPr>
        </p:nvSpPr>
        <p:spPr/>
        <p:txBody>
          <a:bodyPr>
            <a:normAutofit/>
          </a:bodyPr>
          <a:lstStyle/>
          <a:p>
            <a:pPr marL="0" indent="0">
              <a:buNone/>
            </a:pPr>
            <a:r>
              <a:rPr lang="zh-CN" altLang="en-US" sz="2800" dirty="0"/>
              <a:t>它主要面对的问题是：“某些结构复杂的对象”的创建工作；由于需求的变化，这些对象经常面临着剧烈的变化，但是他们却拥有比较稳定一致的接口。</a:t>
            </a:r>
            <a:endParaRPr kumimoji="1" lang="zh-CN" altLang="en-US" sz="2800" dirty="0"/>
          </a:p>
        </p:txBody>
      </p:sp>
    </p:spTree>
    <p:extLst>
      <p:ext uri="{BB962C8B-B14F-4D97-AF65-F5344CB8AC3E}">
        <p14:creationId xmlns:p14="http://schemas.microsoft.com/office/powerpoint/2010/main" val="1221970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sz="2000" dirty="0"/>
          </a:p>
        </p:txBody>
      </p:sp>
      <p:sp>
        <p:nvSpPr>
          <p:cNvPr id="3" name="内容占位符 2"/>
          <p:cNvSpPr>
            <a:spLocks noGrp="1"/>
          </p:cNvSpPr>
          <p:nvPr>
            <p:ph idx="1"/>
          </p:nvPr>
        </p:nvSpPr>
        <p:spPr/>
        <p:txBody>
          <a:bodyPr>
            <a:normAutofit/>
          </a:bodyPr>
          <a:lstStyle/>
          <a:p>
            <a:pPr marL="0" indent="0">
              <a:buNone/>
            </a:pPr>
            <a:r>
              <a:rPr lang="zh-CN" altLang="en-US" sz="2800" dirty="0"/>
              <a:t>原型模式</a:t>
            </a:r>
            <a:r>
              <a:rPr lang="en-US" altLang="zh-CN" sz="2800" dirty="0"/>
              <a:t>(Prototype  Pattern)</a:t>
            </a:r>
            <a:r>
              <a:rPr lang="zh-CN" altLang="en-US" sz="2800" dirty="0"/>
              <a:t>：使用原型实例指定创建对象的种类，并且通过拷贝这些原型创建新的对象</a:t>
            </a:r>
            <a:r>
              <a:rPr lang="zh-CN" altLang="en-US" sz="2800" dirty="0" smtClean="0"/>
              <a:t>。</a:t>
            </a:r>
            <a:endParaRPr kumimoji="1" lang="zh-CN" altLang="en-US" sz="2800" dirty="0"/>
          </a:p>
        </p:txBody>
      </p:sp>
    </p:spTree>
    <p:extLst>
      <p:ext uri="{BB962C8B-B14F-4D97-AF65-F5344CB8AC3E}">
        <p14:creationId xmlns:p14="http://schemas.microsoft.com/office/powerpoint/2010/main" val="1586994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原型模式的工作</a:t>
            </a:r>
            <a:r>
              <a:rPr lang="zh-CN" altLang="en-US" sz="3600" dirty="0" smtClean="0"/>
              <a:t>原理：</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zh-CN" altLang="en-US" sz="2800" dirty="0" smtClean="0"/>
              <a:t>将</a:t>
            </a:r>
            <a:r>
              <a:rPr lang="zh-CN" altLang="en-US" sz="2800" dirty="0"/>
              <a:t>一个原型对象传给那个要发动创建的对象，这个要发动创建的对象通过请求原型对象拷贝自己来实现创建过程</a:t>
            </a:r>
            <a:r>
              <a:rPr lang="zh-CN" altLang="en-US" sz="2800" dirty="0" smtClean="0"/>
              <a:t>。</a:t>
            </a:r>
            <a:r>
              <a:rPr lang="zh-CN" altLang="en-US" sz="2800" dirty="0"/>
              <a:t>      </a:t>
            </a:r>
            <a:endParaRPr lang="zh-CN" altLang="en-US" sz="2800" dirty="0" smtClean="0"/>
          </a:p>
        </p:txBody>
      </p:sp>
    </p:spTree>
    <p:extLst>
      <p:ext uri="{BB962C8B-B14F-4D97-AF65-F5344CB8AC3E}">
        <p14:creationId xmlns:p14="http://schemas.microsoft.com/office/powerpoint/2010/main" val="4269287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原型模式的结构</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endParaRPr lang="zh-CN" altLang="en-US" sz="2800" b="1" dirty="0"/>
          </a:p>
        </p:txBody>
      </p:sp>
      <p:pic>
        <p:nvPicPr>
          <p:cNvPr id="4" name="图片 3"/>
          <p:cNvPicPr>
            <a:picLocks noChangeAspect="1"/>
          </p:cNvPicPr>
          <p:nvPr/>
        </p:nvPicPr>
        <p:blipFill>
          <a:blip r:embed="rId3"/>
          <a:stretch>
            <a:fillRect/>
          </a:stretch>
        </p:blipFill>
        <p:spPr>
          <a:xfrm>
            <a:off x="1104292" y="1853247"/>
            <a:ext cx="9243667" cy="4393595"/>
          </a:xfrm>
          <a:prstGeom prst="rect">
            <a:avLst/>
          </a:prstGeom>
        </p:spPr>
      </p:pic>
    </p:spTree>
    <p:extLst>
      <p:ext uri="{BB962C8B-B14F-4D97-AF65-F5344CB8AC3E}">
        <p14:creationId xmlns:p14="http://schemas.microsoft.com/office/powerpoint/2010/main" val="2702644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原型</a:t>
            </a:r>
            <a:r>
              <a:rPr lang="zh-CN" altLang="en-US" sz="3600" dirty="0" smtClean="0"/>
              <a:t>模式的角色</a:t>
            </a:r>
            <a:r>
              <a:rPr lang="zh-CN" altLang="en-US" sz="3600" dirty="0"/>
              <a:t>：</a:t>
            </a:r>
            <a:endParaRPr kumimoji="1" lang="zh-CN" altLang="en-US" sz="2000" dirty="0"/>
          </a:p>
        </p:txBody>
      </p:sp>
      <p:sp>
        <p:nvSpPr>
          <p:cNvPr id="3" name="内容占位符 2"/>
          <p:cNvSpPr>
            <a:spLocks noGrp="1"/>
          </p:cNvSpPr>
          <p:nvPr>
            <p:ph idx="1"/>
          </p:nvPr>
        </p:nvSpPr>
        <p:spPr>
          <a:xfrm>
            <a:off x="1104293" y="1670368"/>
            <a:ext cx="8946541" cy="4195481"/>
          </a:xfrm>
        </p:spPr>
        <p:txBody>
          <a:bodyPr>
            <a:normAutofit fontScale="85000" lnSpcReduction="10000"/>
          </a:bodyPr>
          <a:lstStyle/>
          <a:p>
            <a:r>
              <a:rPr lang="en-US" altLang="zh-CN" sz="2800" dirty="0" smtClean="0"/>
              <a:t>Prototype</a:t>
            </a:r>
            <a:r>
              <a:rPr lang="zh-CN" altLang="en-US" sz="2800" dirty="0"/>
              <a:t>（抽象原型类）</a:t>
            </a:r>
            <a:r>
              <a:rPr lang="zh-CN" altLang="en-US" sz="2800" dirty="0" smtClean="0"/>
              <a:t>：</a:t>
            </a:r>
          </a:p>
          <a:p>
            <a:pPr marL="0" indent="0">
              <a:buNone/>
            </a:pPr>
            <a:r>
              <a:rPr lang="zh-CN" altLang="en-US" sz="2800" dirty="0"/>
              <a:t>	</a:t>
            </a:r>
            <a:r>
              <a:rPr lang="zh-CN" altLang="en-US" sz="2800" dirty="0" smtClean="0"/>
              <a:t>它</a:t>
            </a:r>
            <a:r>
              <a:rPr lang="zh-CN" altLang="en-US" sz="2800" dirty="0"/>
              <a:t>是声明克隆方法的接口，是所有具体原型类的公共父类，可以是抽象类也可以是接口，甚至还可以是具体实现类。</a:t>
            </a:r>
          </a:p>
          <a:p>
            <a:r>
              <a:rPr lang="en-US" altLang="zh-CN" sz="2800" dirty="0" err="1" smtClean="0"/>
              <a:t>ConcretePrototype</a:t>
            </a:r>
            <a:r>
              <a:rPr lang="zh-CN" altLang="en-US" sz="2800" dirty="0"/>
              <a:t>（具体原型类）</a:t>
            </a:r>
            <a:r>
              <a:rPr lang="zh-CN" altLang="en-US" sz="2800" dirty="0" smtClean="0"/>
              <a:t>：</a:t>
            </a:r>
          </a:p>
          <a:p>
            <a:pPr marL="0" indent="0">
              <a:buNone/>
            </a:pPr>
            <a:r>
              <a:rPr lang="zh-CN" altLang="en-US" sz="2800" dirty="0"/>
              <a:t>	</a:t>
            </a:r>
            <a:r>
              <a:rPr lang="zh-CN" altLang="en-US" sz="2800" dirty="0" smtClean="0"/>
              <a:t>它</a:t>
            </a:r>
            <a:r>
              <a:rPr lang="zh-CN" altLang="en-US" sz="2800" dirty="0"/>
              <a:t>实现在抽象原型类中声明的克隆方法，在克隆方法中返回自己的一个克隆对象。</a:t>
            </a:r>
          </a:p>
          <a:p>
            <a:r>
              <a:rPr lang="en-US" altLang="zh-CN" sz="2800" dirty="0" smtClean="0"/>
              <a:t>Client</a:t>
            </a:r>
            <a:r>
              <a:rPr lang="zh-CN" altLang="en-US" sz="2800" dirty="0"/>
              <a:t>（客户类）</a:t>
            </a:r>
            <a:r>
              <a:rPr lang="zh-CN" altLang="en-US" sz="2800" dirty="0" smtClean="0"/>
              <a:t>：</a:t>
            </a:r>
          </a:p>
          <a:p>
            <a:pPr marL="0" indent="0">
              <a:buNone/>
            </a:pPr>
            <a:r>
              <a:rPr lang="zh-CN" altLang="en-US" sz="2800" dirty="0" smtClean="0"/>
              <a:t>	让</a:t>
            </a:r>
            <a:r>
              <a:rPr lang="zh-CN" altLang="en-US" sz="2800" dirty="0"/>
              <a:t>一个原型对象克隆自身从而创建一个新的对象，在客户类中只需要直接实例化或通过工厂方法等方式创建一个原型对象，再通过调用该对象的克隆方法即可得到多个相同的对象</a:t>
            </a:r>
            <a:r>
              <a:rPr lang="zh-CN" altLang="en-US" sz="2800" dirty="0" smtClean="0"/>
              <a:t>。</a:t>
            </a:r>
            <a:endParaRPr lang="zh-CN" altLang="en-US" sz="2800" b="1" dirty="0"/>
          </a:p>
        </p:txBody>
      </p:sp>
    </p:spTree>
    <p:extLst>
      <p:ext uri="{BB962C8B-B14F-4D97-AF65-F5344CB8AC3E}">
        <p14:creationId xmlns:p14="http://schemas.microsoft.com/office/powerpoint/2010/main" val="496861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a:xfrm>
            <a:off x="1004458" y="1166743"/>
            <a:ext cx="8946541" cy="603022"/>
          </a:xfrm>
        </p:spPr>
        <p:txBody>
          <a:bodyPr>
            <a:normAutofit/>
          </a:bodyPr>
          <a:lstStyle/>
          <a:p>
            <a:r>
              <a:rPr lang="zh-CN" altLang="en-US" sz="2800" b="1" dirty="0" smtClean="0"/>
              <a:t>行为型模式：</a:t>
            </a:r>
          </a:p>
          <a:p>
            <a:pPr marL="0" indent="0">
              <a:buNone/>
            </a:pPr>
            <a:endParaRPr kumimoji="1" lang="zh-CN" altLang="en-US" sz="2800" dirty="0"/>
          </a:p>
        </p:txBody>
      </p:sp>
      <p:pic>
        <p:nvPicPr>
          <p:cNvPr id="5" name="图片 4"/>
          <p:cNvPicPr>
            <a:picLocks noChangeAspect="1"/>
          </p:cNvPicPr>
          <p:nvPr/>
        </p:nvPicPr>
        <p:blipFill>
          <a:blip r:embed="rId2"/>
          <a:stretch>
            <a:fillRect/>
          </a:stretch>
        </p:blipFill>
        <p:spPr>
          <a:xfrm>
            <a:off x="3843126" y="1152982"/>
            <a:ext cx="5782788" cy="5585159"/>
          </a:xfrm>
          <a:prstGeom prst="rect">
            <a:avLst/>
          </a:prstGeom>
        </p:spPr>
      </p:pic>
    </p:spTree>
    <p:extLst>
      <p:ext uri="{BB962C8B-B14F-4D97-AF65-F5344CB8AC3E}">
        <p14:creationId xmlns:p14="http://schemas.microsoft.com/office/powerpoint/2010/main" val="16773772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实现对象克隆的两种方式</a:t>
            </a:r>
            <a:endParaRPr kumimoji="1" lang="zh-CN" altLang="en-US" sz="2000" dirty="0"/>
          </a:p>
        </p:txBody>
      </p:sp>
      <p:sp>
        <p:nvSpPr>
          <p:cNvPr id="3" name="内容占位符 2"/>
          <p:cNvSpPr>
            <a:spLocks noGrp="1"/>
          </p:cNvSpPr>
          <p:nvPr>
            <p:ph idx="1"/>
          </p:nvPr>
        </p:nvSpPr>
        <p:spPr>
          <a:xfrm>
            <a:off x="1104293" y="2036128"/>
            <a:ext cx="8946541" cy="4195481"/>
          </a:xfrm>
        </p:spPr>
        <p:txBody>
          <a:bodyPr>
            <a:normAutofit fontScale="62500" lnSpcReduction="20000"/>
          </a:bodyPr>
          <a:lstStyle/>
          <a:p>
            <a:pPr marL="0" indent="0">
              <a:buNone/>
            </a:pPr>
            <a:r>
              <a:rPr lang="en-US" altLang="zh-CN" sz="2800" dirty="0"/>
              <a:t>class </a:t>
            </a:r>
            <a:r>
              <a:rPr lang="en-US" altLang="zh-CN" sz="2800" dirty="0" err="1"/>
              <a:t>ConcretePrototype</a:t>
            </a:r>
            <a:r>
              <a:rPr lang="en-US" altLang="zh-CN" sz="2800" dirty="0"/>
              <a:t> implements Prototype</a:t>
            </a:r>
            <a:br>
              <a:rPr lang="en-US" altLang="zh-CN" sz="2800" dirty="0"/>
            </a:br>
            <a:r>
              <a:rPr lang="en-US" altLang="zh-CN" sz="2800" dirty="0"/>
              <a:t>{</a:t>
            </a:r>
            <a:br>
              <a:rPr lang="en-US" altLang="zh-CN" sz="2800" dirty="0"/>
            </a:br>
            <a:r>
              <a:rPr lang="en-US" altLang="zh-CN" sz="2800" dirty="0"/>
              <a:t>    private String  </a:t>
            </a:r>
            <a:r>
              <a:rPr lang="en-US" altLang="zh-CN" sz="2800" dirty="0" err="1"/>
              <a:t>attr</a:t>
            </a:r>
            <a:r>
              <a:rPr lang="en-US" altLang="zh-CN" sz="2800" dirty="0"/>
              <a:t>; </a:t>
            </a:r>
            <a:r>
              <a:rPr lang="en-US" altLang="zh-CN" sz="2800" i="1" dirty="0"/>
              <a:t>//</a:t>
            </a:r>
            <a:r>
              <a:rPr lang="zh-CN" altLang="en-US" sz="2800" i="1" dirty="0"/>
              <a:t>成员属性</a:t>
            </a:r>
            <a:br>
              <a:rPr lang="zh-CN" altLang="en-US" sz="2800" i="1" dirty="0"/>
            </a:br>
            <a:r>
              <a:rPr lang="zh-CN" altLang="en-US" sz="2800" i="1" dirty="0"/>
              <a:t> </a:t>
            </a:r>
            <a:r>
              <a:rPr lang="zh-CN" altLang="en-US" sz="2800" i="1" dirty="0" smtClean="0"/>
              <a:t>   </a:t>
            </a:r>
            <a:r>
              <a:rPr lang="en-US" altLang="zh-CN" sz="2800" dirty="0"/>
              <a:t>public void  </a:t>
            </a:r>
            <a:r>
              <a:rPr lang="en-US" altLang="zh-CN" sz="2800" dirty="0" err="1"/>
              <a:t>setAttr</a:t>
            </a:r>
            <a:r>
              <a:rPr lang="en-US" altLang="zh-CN" sz="2800" dirty="0"/>
              <a:t>(String </a:t>
            </a:r>
            <a:r>
              <a:rPr lang="en-US" altLang="zh-CN" sz="2800" dirty="0" err="1"/>
              <a:t>attr</a:t>
            </a:r>
            <a:r>
              <a:rPr lang="en-US" altLang="zh-CN" sz="2800" dirty="0"/>
              <a:t>)</a:t>
            </a:r>
            <a:br>
              <a:rPr lang="en-US" altLang="zh-CN" sz="2800" dirty="0"/>
            </a:br>
            <a:r>
              <a:rPr lang="en-US" altLang="zh-CN" sz="2800" dirty="0"/>
              <a:t>    {</a:t>
            </a:r>
            <a:br>
              <a:rPr lang="en-US" altLang="zh-CN" sz="2800" dirty="0"/>
            </a:br>
            <a:r>
              <a:rPr lang="en-US" altLang="zh-CN" sz="2800" dirty="0"/>
              <a:t>        </a:t>
            </a:r>
            <a:r>
              <a:rPr lang="en-US" altLang="zh-CN" sz="2800" dirty="0" err="1"/>
              <a:t>this.attr</a:t>
            </a:r>
            <a:r>
              <a:rPr lang="en-US" altLang="zh-CN" sz="2800" dirty="0"/>
              <a:t> = </a:t>
            </a:r>
            <a:r>
              <a:rPr lang="en-US" altLang="zh-CN" sz="2800" dirty="0" err="1"/>
              <a:t>attr</a:t>
            </a:r>
            <a:r>
              <a:rPr lang="en-US" altLang="zh-CN" sz="2800" dirty="0"/>
              <a:t>;</a:t>
            </a:r>
            <a:br>
              <a:rPr lang="en-US" altLang="zh-CN" sz="2800" dirty="0"/>
            </a:br>
            <a:r>
              <a:rPr lang="en-US" altLang="zh-CN" sz="2800" dirty="0"/>
              <a:t>    }</a:t>
            </a:r>
            <a:br>
              <a:rPr lang="en-US" altLang="zh-CN" sz="2800" dirty="0"/>
            </a:br>
            <a:r>
              <a:rPr lang="en-US" altLang="zh-CN" sz="2800" dirty="0"/>
              <a:t>    public String  </a:t>
            </a:r>
            <a:r>
              <a:rPr lang="en-US" altLang="zh-CN" sz="2800" dirty="0" err="1"/>
              <a:t>getAttr</a:t>
            </a:r>
            <a:r>
              <a:rPr lang="en-US" altLang="zh-CN" sz="2800" dirty="0"/>
              <a:t>()</a:t>
            </a:r>
            <a:br>
              <a:rPr lang="en-US" altLang="zh-CN" sz="2800" dirty="0"/>
            </a:br>
            <a:r>
              <a:rPr lang="en-US" altLang="zh-CN" sz="2800" dirty="0"/>
              <a:t>    {</a:t>
            </a:r>
            <a:br>
              <a:rPr lang="en-US" altLang="zh-CN" sz="2800" dirty="0"/>
            </a:br>
            <a:r>
              <a:rPr lang="en-US" altLang="zh-CN" sz="2800" dirty="0"/>
              <a:t>        return </a:t>
            </a:r>
            <a:r>
              <a:rPr lang="en-US" altLang="zh-CN" sz="2800" dirty="0" err="1"/>
              <a:t>this.attr</a:t>
            </a:r>
            <a:r>
              <a:rPr lang="en-US" altLang="zh-CN" sz="2800" dirty="0"/>
              <a:t>;</a:t>
            </a:r>
            <a:br>
              <a:rPr lang="en-US" altLang="zh-CN" sz="2800" dirty="0"/>
            </a:br>
            <a:r>
              <a:rPr lang="en-US" altLang="zh-CN" sz="2800" dirty="0"/>
              <a:t>    }</a:t>
            </a:r>
            <a:br>
              <a:rPr lang="en-US" altLang="zh-CN" sz="2800" dirty="0"/>
            </a:br>
            <a:r>
              <a:rPr lang="en-US" altLang="zh-CN" sz="2800" dirty="0"/>
              <a:t>    </a:t>
            </a:r>
            <a:r>
              <a:rPr lang="en-US" altLang="zh-CN" sz="2800" dirty="0">
                <a:solidFill>
                  <a:srgbClr val="FFC000"/>
                </a:solidFill>
              </a:rPr>
              <a:t>public Prototype  clone() </a:t>
            </a:r>
            <a:r>
              <a:rPr lang="en-US" altLang="zh-CN" sz="2800" i="1" dirty="0">
                <a:solidFill>
                  <a:srgbClr val="FFC000"/>
                </a:solidFill>
              </a:rPr>
              <a:t>//</a:t>
            </a:r>
            <a:r>
              <a:rPr lang="zh-CN" altLang="en-US" sz="2800" i="1" dirty="0">
                <a:solidFill>
                  <a:srgbClr val="FFC000"/>
                </a:solidFill>
              </a:rPr>
              <a:t>克隆方法</a:t>
            </a:r>
            <a:br>
              <a:rPr lang="zh-CN" altLang="en-US" sz="2800" i="1" dirty="0">
                <a:solidFill>
                  <a:srgbClr val="FFC000"/>
                </a:solidFill>
              </a:rPr>
            </a:br>
            <a:r>
              <a:rPr lang="zh-CN" altLang="en-US" sz="2800" i="1" dirty="0">
                <a:solidFill>
                  <a:srgbClr val="FFC000"/>
                </a:solidFill>
              </a:rPr>
              <a:t>    </a:t>
            </a:r>
            <a:r>
              <a:rPr lang="en-US" altLang="zh-CN" sz="2800" dirty="0">
                <a:solidFill>
                  <a:srgbClr val="FFC000"/>
                </a:solidFill>
              </a:rPr>
              <a:t>{</a:t>
            </a:r>
            <a:br>
              <a:rPr lang="en-US" altLang="zh-CN" sz="2800" dirty="0">
                <a:solidFill>
                  <a:srgbClr val="FFC000"/>
                </a:solidFill>
              </a:rPr>
            </a:br>
            <a:r>
              <a:rPr lang="en-US" altLang="zh-CN" sz="2800" dirty="0">
                <a:solidFill>
                  <a:srgbClr val="FFC000"/>
                </a:solidFill>
              </a:rPr>
              <a:t>        Prototype  prototype = new </a:t>
            </a:r>
            <a:r>
              <a:rPr lang="en-US" altLang="zh-CN" sz="2800" dirty="0" err="1">
                <a:solidFill>
                  <a:srgbClr val="FFC000"/>
                </a:solidFill>
              </a:rPr>
              <a:t>ConcretePrototype</a:t>
            </a:r>
            <a:r>
              <a:rPr lang="en-US" altLang="zh-CN" sz="2800" dirty="0">
                <a:solidFill>
                  <a:srgbClr val="FFC000"/>
                </a:solidFill>
              </a:rPr>
              <a:t>(); </a:t>
            </a:r>
            <a:r>
              <a:rPr lang="en-US" altLang="zh-CN" sz="2800" i="1" dirty="0">
                <a:solidFill>
                  <a:srgbClr val="FFC000"/>
                </a:solidFill>
              </a:rPr>
              <a:t>//</a:t>
            </a:r>
            <a:r>
              <a:rPr lang="zh-CN" altLang="en-US" sz="2800" i="1" dirty="0">
                <a:solidFill>
                  <a:srgbClr val="FFC000"/>
                </a:solidFill>
              </a:rPr>
              <a:t>创建新对象</a:t>
            </a:r>
            <a:br>
              <a:rPr lang="zh-CN" altLang="en-US" sz="2800" i="1" dirty="0">
                <a:solidFill>
                  <a:srgbClr val="FFC000"/>
                </a:solidFill>
              </a:rPr>
            </a:br>
            <a:r>
              <a:rPr lang="zh-CN" altLang="en-US" sz="2800" i="1" dirty="0">
                <a:solidFill>
                  <a:srgbClr val="FFC000"/>
                </a:solidFill>
              </a:rPr>
              <a:t>        </a:t>
            </a:r>
            <a:r>
              <a:rPr lang="en-US" altLang="zh-CN" sz="2800" dirty="0" err="1">
                <a:solidFill>
                  <a:srgbClr val="FFC000"/>
                </a:solidFill>
              </a:rPr>
              <a:t>prototype.setAttr</a:t>
            </a:r>
            <a:r>
              <a:rPr lang="en-US" altLang="zh-CN" sz="2800" dirty="0">
                <a:solidFill>
                  <a:srgbClr val="FFC000"/>
                </a:solidFill>
              </a:rPr>
              <a:t>(</a:t>
            </a:r>
            <a:r>
              <a:rPr lang="en-US" altLang="zh-CN" sz="2800" dirty="0" err="1">
                <a:solidFill>
                  <a:srgbClr val="FFC000"/>
                </a:solidFill>
              </a:rPr>
              <a:t>this.attr</a:t>
            </a:r>
            <a:r>
              <a:rPr lang="en-US" altLang="zh-CN" sz="2800" dirty="0">
                <a:solidFill>
                  <a:srgbClr val="FFC000"/>
                </a:solidFill>
              </a:rPr>
              <a:t>);</a:t>
            </a:r>
            <a:br>
              <a:rPr lang="en-US" altLang="zh-CN" sz="2800" dirty="0">
                <a:solidFill>
                  <a:srgbClr val="FFC000"/>
                </a:solidFill>
              </a:rPr>
            </a:br>
            <a:r>
              <a:rPr lang="en-US" altLang="zh-CN" sz="2800" dirty="0">
                <a:solidFill>
                  <a:srgbClr val="FFC000"/>
                </a:solidFill>
              </a:rPr>
              <a:t>        return prototype;</a:t>
            </a:r>
            <a:br>
              <a:rPr lang="en-US" altLang="zh-CN" sz="2800" dirty="0">
                <a:solidFill>
                  <a:srgbClr val="FFC000"/>
                </a:solidFill>
              </a:rPr>
            </a:br>
            <a:r>
              <a:rPr lang="en-US" altLang="zh-CN" sz="2800" dirty="0">
                <a:solidFill>
                  <a:srgbClr val="FFC000"/>
                </a:solidFill>
              </a:rPr>
              <a:t>    }</a:t>
            </a:r>
            <a:r>
              <a:rPr lang="en-US" altLang="zh-CN" sz="2800" dirty="0"/>
              <a:t/>
            </a:r>
            <a:br>
              <a:rPr lang="en-US" altLang="zh-CN" sz="2800" dirty="0"/>
            </a:br>
            <a:r>
              <a:rPr lang="en-US" altLang="zh-CN" sz="2800" dirty="0"/>
              <a:t>}</a:t>
            </a:r>
            <a:endParaRPr lang="zh-CN" altLang="en-US" sz="2800" b="1" dirty="0"/>
          </a:p>
        </p:txBody>
      </p:sp>
      <p:sp>
        <p:nvSpPr>
          <p:cNvPr id="4" name="内容占位符 2"/>
          <p:cNvSpPr txBox="1">
            <a:spLocks/>
          </p:cNvSpPr>
          <p:nvPr/>
        </p:nvSpPr>
        <p:spPr>
          <a:xfrm>
            <a:off x="646111" y="1284111"/>
            <a:ext cx="5067907" cy="5691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2800" dirty="0" smtClean="0"/>
              <a:t>通用实现方式：</a:t>
            </a:r>
            <a:endParaRPr lang="zh-CN" altLang="en-US" sz="2800" b="1" dirty="0"/>
          </a:p>
        </p:txBody>
      </p:sp>
    </p:spTree>
    <p:extLst>
      <p:ext uri="{BB962C8B-B14F-4D97-AF65-F5344CB8AC3E}">
        <p14:creationId xmlns:p14="http://schemas.microsoft.com/office/powerpoint/2010/main" val="290583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实现对象克隆的两种方式</a:t>
            </a:r>
            <a:endParaRPr kumimoji="1" lang="zh-CN" altLang="en-US" sz="2000" dirty="0"/>
          </a:p>
        </p:txBody>
      </p:sp>
      <p:sp>
        <p:nvSpPr>
          <p:cNvPr id="3" name="内容占位符 2"/>
          <p:cNvSpPr>
            <a:spLocks noGrp="1"/>
          </p:cNvSpPr>
          <p:nvPr>
            <p:ph idx="1"/>
          </p:nvPr>
        </p:nvSpPr>
        <p:spPr>
          <a:xfrm>
            <a:off x="1104293" y="2036128"/>
            <a:ext cx="8946541" cy="4195481"/>
          </a:xfrm>
        </p:spPr>
        <p:txBody>
          <a:bodyPr>
            <a:normAutofit lnSpcReduction="10000"/>
          </a:bodyPr>
          <a:lstStyle/>
          <a:p>
            <a:pPr marL="0" indent="0">
              <a:buNone/>
            </a:pPr>
            <a:r>
              <a:rPr lang="en-US" altLang="zh-CN" sz="1800" dirty="0"/>
              <a:t>class </a:t>
            </a:r>
            <a:r>
              <a:rPr lang="en-US" altLang="zh-CN" sz="1800" dirty="0" err="1"/>
              <a:t>ConcretePrototype</a:t>
            </a:r>
            <a:r>
              <a:rPr lang="en-US" altLang="zh-CN" sz="1800" dirty="0"/>
              <a:t> implements  </a:t>
            </a:r>
            <a:r>
              <a:rPr lang="en-US" altLang="zh-CN" sz="1800" dirty="0" err="1">
                <a:solidFill>
                  <a:srgbClr val="FFC000"/>
                </a:solidFill>
              </a:rPr>
              <a:t>Cloneable</a:t>
            </a:r>
            <a:r>
              <a:rPr lang="en-US" altLang="zh-CN" sz="1800" dirty="0"/>
              <a:t/>
            </a:r>
            <a:br>
              <a:rPr lang="en-US" altLang="zh-CN" sz="1800" dirty="0"/>
            </a:br>
            <a:r>
              <a:rPr lang="en-US" altLang="zh-CN" sz="1800" dirty="0"/>
              <a:t>{</a:t>
            </a:r>
            <a:br>
              <a:rPr lang="en-US" altLang="zh-CN" sz="1800" dirty="0"/>
            </a:br>
            <a:r>
              <a:rPr lang="en-US" altLang="zh-CN" sz="1800" dirty="0"/>
              <a:t>    ……</a:t>
            </a:r>
            <a:br>
              <a:rPr lang="en-US" altLang="zh-CN" sz="1800" dirty="0"/>
            </a:br>
            <a:r>
              <a:rPr lang="en-US" altLang="zh-CN" sz="1800" dirty="0"/>
              <a:t>    </a:t>
            </a:r>
            <a:r>
              <a:rPr lang="en-US" altLang="zh-CN" sz="1800" dirty="0">
                <a:solidFill>
                  <a:srgbClr val="FFC000"/>
                </a:solidFill>
              </a:rPr>
              <a:t>public Prototype  clone()</a:t>
            </a:r>
            <a:br>
              <a:rPr lang="en-US" altLang="zh-CN" sz="1800" dirty="0">
                <a:solidFill>
                  <a:srgbClr val="FFC000"/>
                </a:solidFill>
              </a:rPr>
            </a:br>
            <a:r>
              <a:rPr lang="en-US" altLang="zh-CN" sz="1800" dirty="0">
                <a:solidFill>
                  <a:srgbClr val="FFC000"/>
                </a:solidFill>
              </a:rPr>
              <a:t>    {</a:t>
            </a:r>
            <a:br>
              <a:rPr lang="en-US" altLang="zh-CN" sz="1800" dirty="0">
                <a:solidFill>
                  <a:srgbClr val="FFC000"/>
                </a:solidFill>
              </a:rPr>
            </a:br>
            <a:r>
              <a:rPr lang="en-US" altLang="zh-CN" sz="1800" dirty="0">
                <a:solidFill>
                  <a:srgbClr val="FFC000"/>
                </a:solidFill>
              </a:rPr>
              <a:t>        </a:t>
            </a:r>
            <a:r>
              <a:rPr lang="zh-CN" altLang="en-US" sz="1800" dirty="0">
                <a:solidFill>
                  <a:srgbClr val="FFC000"/>
                </a:solidFill>
              </a:rPr>
              <a:t>　　</a:t>
            </a:r>
            <a:r>
              <a:rPr lang="en-US" altLang="zh-CN" sz="1800" dirty="0">
                <a:solidFill>
                  <a:srgbClr val="FFC000"/>
                </a:solidFill>
              </a:rPr>
              <a:t>Object object = null;</a:t>
            </a:r>
            <a:br>
              <a:rPr lang="en-US" altLang="zh-CN" sz="1800" dirty="0">
                <a:solidFill>
                  <a:srgbClr val="FFC000"/>
                </a:solidFill>
              </a:rPr>
            </a:br>
            <a:r>
              <a:rPr lang="en-US" altLang="zh-CN" sz="1800" dirty="0">
                <a:solidFill>
                  <a:srgbClr val="FFC000"/>
                </a:solidFill>
              </a:rPr>
              <a:t>        </a:t>
            </a:r>
            <a:r>
              <a:rPr lang="zh-CN" altLang="en-US" sz="1800" dirty="0">
                <a:solidFill>
                  <a:srgbClr val="FFC000"/>
                </a:solidFill>
              </a:rPr>
              <a:t>　　</a:t>
            </a:r>
            <a:r>
              <a:rPr lang="en-US" altLang="zh-CN" sz="1800" dirty="0">
                <a:solidFill>
                  <a:srgbClr val="FFC000"/>
                </a:solidFill>
              </a:rPr>
              <a:t>try {</a:t>
            </a:r>
            <a:br>
              <a:rPr lang="en-US" altLang="zh-CN" sz="1800" dirty="0">
                <a:solidFill>
                  <a:srgbClr val="FFC000"/>
                </a:solidFill>
              </a:rPr>
            </a:br>
            <a:r>
              <a:rPr lang="en-US" altLang="zh-CN" sz="1800" dirty="0">
                <a:solidFill>
                  <a:srgbClr val="FFC000"/>
                </a:solidFill>
              </a:rPr>
              <a:t>        </a:t>
            </a:r>
            <a:r>
              <a:rPr lang="zh-CN" altLang="en-US" sz="1800" dirty="0">
                <a:solidFill>
                  <a:srgbClr val="FFC000"/>
                </a:solidFill>
              </a:rPr>
              <a:t>　　　　　</a:t>
            </a:r>
            <a:r>
              <a:rPr lang="en-US" altLang="zh-CN" sz="1800" dirty="0">
                <a:solidFill>
                  <a:srgbClr val="FFC000"/>
                </a:solidFill>
              </a:rPr>
              <a:t>object = </a:t>
            </a:r>
            <a:r>
              <a:rPr lang="en-US" altLang="zh-CN" sz="1800" dirty="0" err="1">
                <a:solidFill>
                  <a:srgbClr val="FFC000"/>
                </a:solidFill>
              </a:rPr>
              <a:t>super.clone</a:t>
            </a:r>
            <a:r>
              <a:rPr lang="en-US" altLang="zh-CN" sz="1800" dirty="0">
                <a:solidFill>
                  <a:srgbClr val="FFC000"/>
                </a:solidFill>
              </a:rPr>
              <a:t>();</a:t>
            </a:r>
            <a:br>
              <a:rPr lang="en-US" altLang="zh-CN" sz="1800" dirty="0">
                <a:solidFill>
                  <a:srgbClr val="FFC000"/>
                </a:solidFill>
              </a:rPr>
            </a:br>
            <a:r>
              <a:rPr lang="en-US" altLang="zh-CN" sz="1800" dirty="0">
                <a:solidFill>
                  <a:srgbClr val="FFC000"/>
                </a:solidFill>
              </a:rPr>
              <a:t>        </a:t>
            </a:r>
            <a:r>
              <a:rPr lang="zh-CN" altLang="en-US" sz="1800" dirty="0">
                <a:solidFill>
                  <a:srgbClr val="FFC000"/>
                </a:solidFill>
              </a:rPr>
              <a:t>　　</a:t>
            </a:r>
            <a:r>
              <a:rPr lang="en-US" altLang="zh-CN" sz="1800" dirty="0">
                <a:solidFill>
                  <a:srgbClr val="FFC000"/>
                </a:solidFill>
              </a:rPr>
              <a:t>} catch (</a:t>
            </a:r>
            <a:r>
              <a:rPr lang="en-US" altLang="zh-CN" sz="1800" dirty="0" err="1">
                <a:solidFill>
                  <a:srgbClr val="FFC000"/>
                </a:solidFill>
              </a:rPr>
              <a:t>CloneNotSupportedException</a:t>
            </a:r>
            <a:r>
              <a:rPr lang="en-US" altLang="zh-CN" sz="1800" dirty="0">
                <a:solidFill>
                  <a:srgbClr val="FFC000"/>
                </a:solidFill>
              </a:rPr>
              <a:t> exception) {</a:t>
            </a:r>
            <a:br>
              <a:rPr lang="en-US" altLang="zh-CN" sz="1800" dirty="0">
                <a:solidFill>
                  <a:srgbClr val="FFC000"/>
                </a:solidFill>
              </a:rPr>
            </a:br>
            <a:r>
              <a:rPr lang="en-US" altLang="zh-CN" sz="1800" dirty="0">
                <a:solidFill>
                  <a:srgbClr val="FFC000"/>
                </a:solidFill>
              </a:rPr>
              <a:t>        </a:t>
            </a:r>
            <a:r>
              <a:rPr lang="zh-CN" altLang="en-US" sz="1800" dirty="0">
                <a:solidFill>
                  <a:srgbClr val="FFC000"/>
                </a:solidFill>
              </a:rPr>
              <a:t>　　　　　</a:t>
            </a:r>
            <a:r>
              <a:rPr lang="en-US" altLang="zh-CN" sz="1800" dirty="0" err="1">
                <a:solidFill>
                  <a:srgbClr val="FFC000"/>
                </a:solidFill>
              </a:rPr>
              <a:t>System.</a:t>
            </a:r>
            <a:r>
              <a:rPr lang="en-US" altLang="zh-CN" sz="1800" i="1" dirty="0" err="1">
                <a:solidFill>
                  <a:srgbClr val="FFC000"/>
                </a:solidFill>
              </a:rPr>
              <a:t>err</a:t>
            </a:r>
            <a:r>
              <a:rPr lang="en-US" altLang="zh-CN" sz="1800" dirty="0" err="1">
                <a:solidFill>
                  <a:srgbClr val="FFC000"/>
                </a:solidFill>
              </a:rPr>
              <a:t>.println</a:t>
            </a:r>
            <a:r>
              <a:rPr lang="en-US" altLang="zh-CN" sz="1800" dirty="0">
                <a:solidFill>
                  <a:srgbClr val="FFC000"/>
                </a:solidFill>
              </a:rPr>
              <a:t>("Not support </a:t>
            </a:r>
            <a:r>
              <a:rPr lang="en-US" altLang="zh-CN" sz="1800" dirty="0" err="1">
                <a:solidFill>
                  <a:srgbClr val="FFC000"/>
                </a:solidFill>
              </a:rPr>
              <a:t>cloneable</a:t>
            </a:r>
            <a:r>
              <a:rPr lang="en-US" altLang="zh-CN" sz="1800" dirty="0">
                <a:solidFill>
                  <a:srgbClr val="FFC000"/>
                </a:solidFill>
              </a:rPr>
              <a:t>");</a:t>
            </a:r>
            <a:br>
              <a:rPr lang="en-US" altLang="zh-CN" sz="1800" dirty="0">
                <a:solidFill>
                  <a:srgbClr val="FFC000"/>
                </a:solidFill>
              </a:rPr>
            </a:br>
            <a:r>
              <a:rPr lang="en-US" altLang="zh-CN" sz="1800" dirty="0">
                <a:solidFill>
                  <a:srgbClr val="FFC000"/>
                </a:solidFill>
              </a:rPr>
              <a:t>        </a:t>
            </a:r>
            <a:r>
              <a:rPr lang="zh-CN" altLang="en-US" sz="1800" dirty="0">
                <a:solidFill>
                  <a:srgbClr val="FFC000"/>
                </a:solidFill>
              </a:rPr>
              <a:t>　　</a:t>
            </a:r>
            <a:r>
              <a:rPr lang="en-US" altLang="zh-CN" sz="1800" dirty="0">
                <a:solidFill>
                  <a:srgbClr val="FFC000"/>
                </a:solidFill>
              </a:rPr>
              <a:t>}</a:t>
            </a:r>
            <a:br>
              <a:rPr lang="en-US" altLang="zh-CN" sz="1800" dirty="0">
                <a:solidFill>
                  <a:srgbClr val="FFC000"/>
                </a:solidFill>
              </a:rPr>
            </a:br>
            <a:r>
              <a:rPr lang="en-US" altLang="zh-CN" sz="1800" dirty="0">
                <a:solidFill>
                  <a:srgbClr val="FFC000"/>
                </a:solidFill>
              </a:rPr>
              <a:t>        </a:t>
            </a:r>
            <a:r>
              <a:rPr lang="zh-CN" altLang="en-US" sz="1800" dirty="0">
                <a:solidFill>
                  <a:srgbClr val="FFC000"/>
                </a:solidFill>
              </a:rPr>
              <a:t>　　</a:t>
            </a:r>
            <a:r>
              <a:rPr lang="en-US" altLang="zh-CN" sz="1800" dirty="0">
                <a:solidFill>
                  <a:srgbClr val="FFC000"/>
                </a:solidFill>
              </a:rPr>
              <a:t>return (Prototype )object;</a:t>
            </a:r>
            <a:br>
              <a:rPr lang="en-US" altLang="zh-CN" sz="1800" dirty="0">
                <a:solidFill>
                  <a:srgbClr val="FFC000"/>
                </a:solidFill>
              </a:rPr>
            </a:br>
            <a:r>
              <a:rPr lang="en-US" altLang="zh-CN" sz="1800" dirty="0">
                <a:solidFill>
                  <a:srgbClr val="FFC000"/>
                </a:solidFill>
              </a:rPr>
              <a:t>    }</a:t>
            </a:r>
            <a:r>
              <a:rPr lang="en-US" altLang="zh-CN" sz="1800" dirty="0"/>
              <a:t/>
            </a:r>
            <a:br>
              <a:rPr lang="en-US" altLang="zh-CN" sz="1800" dirty="0"/>
            </a:br>
            <a:r>
              <a:rPr lang="en-US" altLang="zh-CN" sz="1800" dirty="0"/>
              <a:t>    ……</a:t>
            </a:r>
            <a:br>
              <a:rPr lang="en-US" altLang="zh-CN" sz="1800" dirty="0"/>
            </a:br>
            <a:r>
              <a:rPr lang="en-US" altLang="zh-CN" sz="1800" dirty="0"/>
              <a:t>}</a:t>
            </a:r>
            <a:endParaRPr lang="zh-CN" altLang="en-US" sz="2800" b="1" dirty="0"/>
          </a:p>
        </p:txBody>
      </p:sp>
      <p:sp>
        <p:nvSpPr>
          <p:cNvPr id="4" name="内容占位符 2"/>
          <p:cNvSpPr txBox="1">
            <a:spLocks/>
          </p:cNvSpPr>
          <p:nvPr/>
        </p:nvSpPr>
        <p:spPr>
          <a:xfrm>
            <a:off x="646111" y="1284111"/>
            <a:ext cx="5067907" cy="5691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2800" dirty="0" smtClean="0"/>
              <a:t>java</a:t>
            </a:r>
            <a:r>
              <a:rPr lang="zh-CN" altLang="en-US" sz="2800" dirty="0" smtClean="0"/>
              <a:t>实现方式：</a:t>
            </a:r>
            <a:endParaRPr lang="zh-CN" altLang="en-US" sz="2800" b="1" dirty="0"/>
          </a:p>
        </p:txBody>
      </p:sp>
    </p:spTree>
    <p:extLst>
      <p:ext uri="{BB962C8B-B14F-4D97-AF65-F5344CB8AC3E}">
        <p14:creationId xmlns:p14="http://schemas.microsoft.com/office/powerpoint/2010/main" val="1223448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案例</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现在有个工作周报系统可供填写周报，但由于</a:t>
            </a:r>
            <a:r>
              <a:rPr lang="zh-CN" altLang="en-US" sz="2800" dirty="0"/>
              <a:t>某些岗位每周工作存在重复性，工作周报内容都</a:t>
            </a:r>
            <a:r>
              <a:rPr lang="zh-CN" altLang="en-US" sz="2800" dirty="0" smtClean="0"/>
              <a:t>大同小异，每次周报只有</a:t>
            </a:r>
            <a:r>
              <a:rPr lang="zh-CN" altLang="en-US" sz="2800" dirty="0"/>
              <a:t>一些小地方存在差异，但是现行系统每周默认创建的周报都是空白报表，用户只能通过重新输入或不断复制粘贴来填写重复的周报内容，极大降低了工作</a:t>
            </a:r>
            <a:r>
              <a:rPr lang="zh-CN" altLang="en-US" sz="2800" dirty="0" smtClean="0"/>
              <a:t>效率。</a:t>
            </a:r>
            <a:r>
              <a:rPr lang="zh-CN" altLang="en-US" sz="2800" dirty="0"/>
              <a:t>如何快速创建相同或者相似的工作周报，</a:t>
            </a:r>
            <a:r>
              <a:rPr lang="zh-CN" altLang="en-US" sz="2800" dirty="0" smtClean="0"/>
              <a:t>成为一</a:t>
            </a:r>
            <a:r>
              <a:rPr lang="zh-CN" altLang="en-US" sz="2800" dirty="0"/>
              <a:t>个新问题。	</a:t>
            </a:r>
          </a:p>
          <a:p>
            <a:pPr marL="0" indent="0">
              <a:buNone/>
            </a:pPr>
            <a:endParaRPr lang="zh-CN" altLang="en-US" sz="2800" b="1" dirty="0"/>
          </a:p>
        </p:txBody>
      </p:sp>
    </p:spTree>
    <p:extLst>
      <p:ext uri="{BB962C8B-B14F-4D97-AF65-F5344CB8AC3E}">
        <p14:creationId xmlns:p14="http://schemas.microsoft.com/office/powerpoint/2010/main" val="392727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案例设计</a:t>
            </a:r>
            <a:endParaRPr kumimoji="1" lang="zh-CN" altLang="en-US" sz="2000" dirty="0"/>
          </a:p>
        </p:txBody>
      </p:sp>
      <p:pic>
        <p:nvPicPr>
          <p:cNvPr id="4" name="内容占位符 3"/>
          <p:cNvPicPr>
            <a:picLocks noGrp="1" noChangeAspect="1"/>
          </p:cNvPicPr>
          <p:nvPr>
            <p:ph idx="1"/>
          </p:nvPr>
        </p:nvPicPr>
        <p:blipFill>
          <a:blip r:embed="rId3"/>
          <a:stretch>
            <a:fillRect/>
          </a:stretch>
        </p:blipFill>
        <p:spPr>
          <a:xfrm>
            <a:off x="2724346" y="1371600"/>
            <a:ext cx="5248252" cy="4671854"/>
          </a:xfrm>
          <a:prstGeom prst="rect">
            <a:avLst/>
          </a:prstGeom>
        </p:spPr>
      </p:pic>
    </p:spTree>
    <p:extLst>
      <p:ext uri="{BB962C8B-B14F-4D97-AF65-F5344CB8AC3E}">
        <p14:creationId xmlns:p14="http://schemas.microsoft.com/office/powerpoint/2010/main" val="19105993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案例新需求</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通过</a:t>
            </a:r>
            <a:r>
              <a:rPr lang="zh-CN" altLang="en-US" sz="2800" dirty="0"/>
              <a:t>引入原型模式</a:t>
            </a:r>
            <a:r>
              <a:rPr lang="zh-CN" altLang="en-US" sz="2800" dirty="0" smtClean="0"/>
              <a:t>，周报系统支持</a:t>
            </a:r>
            <a:r>
              <a:rPr lang="zh-CN" altLang="en-US" sz="2800" dirty="0"/>
              <a:t>工作周报的快速克隆，极大提高了工作周报的编写效率，</a:t>
            </a:r>
            <a:r>
              <a:rPr lang="zh-CN" altLang="en-US" sz="2800" dirty="0" smtClean="0"/>
              <a:t>受到一致</a:t>
            </a:r>
            <a:r>
              <a:rPr lang="zh-CN" altLang="en-US" sz="2800" dirty="0"/>
              <a:t>好评</a:t>
            </a:r>
            <a:r>
              <a:rPr lang="zh-CN" altLang="en-US" sz="2800" dirty="0" smtClean="0"/>
              <a:t>。但是又发现</a:t>
            </a:r>
            <a:r>
              <a:rPr lang="zh-CN" altLang="en-US" sz="2800" dirty="0"/>
              <a:t>一个问题，有些工作周报带有附件</a:t>
            </a:r>
            <a:r>
              <a:rPr lang="zh-CN" altLang="en-US" sz="2800" dirty="0" smtClean="0"/>
              <a:t>，如果</a:t>
            </a:r>
            <a:r>
              <a:rPr lang="zh-CN" altLang="en-US" sz="2800" dirty="0"/>
              <a:t>使用上述原型模式来复制周报，周报虽然可以复制，但是周报的附件并不能复制，这是由于什么原因导致的呢？如何才能实现周报和附件的同时复制呢</a:t>
            </a:r>
            <a:r>
              <a:rPr lang="zh-CN" altLang="en-US" sz="2800" dirty="0" smtClean="0"/>
              <a:t>？</a:t>
            </a:r>
            <a:endParaRPr lang="zh-CN" altLang="en-US" sz="2800" b="1" dirty="0"/>
          </a:p>
        </p:txBody>
      </p:sp>
    </p:spTree>
    <p:extLst>
      <p:ext uri="{BB962C8B-B14F-4D97-AF65-F5344CB8AC3E}">
        <p14:creationId xmlns:p14="http://schemas.microsoft.com/office/powerpoint/2010/main" val="1699541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smtClean="0"/>
              <a:t>Java</a:t>
            </a:r>
            <a:r>
              <a:rPr kumimoji="1" lang="zh-CN" altLang="en-US" sz="3600" dirty="0" smtClean="0"/>
              <a:t>中数据类型分类</a:t>
            </a:r>
            <a:endParaRPr kumimoji="1" lang="zh-CN" altLang="en-US" sz="3600" dirty="0"/>
          </a:p>
        </p:txBody>
      </p:sp>
      <p:sp>
        <p:nvSpPr>
          <p:cNvPr id="3" name="内容占位符 2"/>
          <p:cNvSpPr>
            <a:spLocks noGrp="1"/>
          </p:cNvSpPr>
          <p:nvPr>
            <p:ph idx="1"/>
          </p:nvPr>
        </p:nvSpPr>
        <p:spPr>
          <a:xfrm>
            <a:off x="1104293" y="1853248"/>
            <a:ext cx="8946541" cy="4195481"/>
          </a:xfrm>
        </p:spPr>
        <p:txBody>
          <a:bodyPr>
            <a:normAutofit/>
          </a:bodyPr>
          <a:lstStyle/>
          <a:p>
            <a:r>
              <a:rPr lang="zh-CN" altLang="en-US" sz="2800" dirty="0" smtClean="0"/>
              <a:t>值类型（基本数据类型）：</a:t>
            </a:r>
          </a:p>
          <a:p>
            <a:pPr marL="0" indent="0">
              <a:buNone/>
            </a:pPr>
            <a:r>
              <a:rPr lang="zh-CN" altLang="en-US" sz="2800" dirty="0" smtClean="0"/>
              <a:t>	</a:t>
            </a:r>
            <a:r>
              <a:rPr lang="en-US" altLang="zh-CN" sz="2800" dirty="0" err="1" smtClean="0"/>
              <a:t>int</a:t>
            </a:r>
            <a:r>
              <a:rPr lang="zh-CN" altLang="en-US" sz="2800" dirty="0"/>
              <a:t>、</a:t>
            </a:r>
            <a:r>
              <a:rPr lang="en-US" altLang="zh-CN" sz="2800" dirty="0"/>
              <a:t>double</a:t>
            </a:r>
            <a:r>
              <a:rPr lang="zh-CN" altLang="en-US" sz="2800" dirty="0"/>
              <a:t>、</a:t>
            </a:r>
            <a:r>
              <a:rPr lang="en-US" altLang="zh-CN" sz="2800" dirty="0"/>
              <a:t>byte</a:t>
            </a:r>
            <a:r>
              <a:rPr lang="zh-CN" altLang="en-US" sz="2800" dirty="0"/>
              <a:t>、</a:t>
            </a:r>
            <a:r>
              <a:rPr lang="en-US" altLang="zh-CN" sz="2800" dirty="0" err="1"/>
              <a:t>boolean</a:t>
            </a:r>
            <a:r>
              <a:rPr lang="zh-CN" altLang="en-US" sz="2800" dirty="0"/>
              <a:t>、</a:t>
            </a:r>
            <a:r>
              <a:rPr lang="en-US" altLang="zh-CN" sz="2800" dirty="0"/>
              <a:t>char</a:t>
            </a:r>
            <a:r>
              <a:rPr lang="zh-CN" altLang="en-US" sz="2800" dirty="0"/>
              <a:t>等简单数据</a:t>
            </a:r>
            <a:r>
              <a:rPr lang="zh-CN" altLang="en-US" sz="2800" dirty="0" smtClean="0"/>
              <a:t>类型</a:t>
            </a:r>
          </a:p>
          <a:p>
            <a:r>
              <a:rPr lang="zh-CN" altLang="en-US" sz="2800" dirty="0" smtClean="0"/>
              <a:t>引用类型：</a:t>
            </a:r>
          </a:p>
          <a:p>
            <a:pPr marL="0" indent="0">
              <a:buNone/>
            </a:pPr>
            <a:r>
              <a:rPr lang="zh-CN" altLang="en-US" sz="2800" dirty="0" smtClean="0"/>
              <a:t>	</a:t>
            </a:r>
            <a:r>
              <a:rPr lang="zh-CN" altLang="en-US" sz="2800" dirty="0"/>
              <a:t>类、接口、数组等复杂</a:t>
            </a:r>
            <a:r>
              <a:rPr lang="zh-CN" altLang="en-US" sz="2800" dirty="0" smtClean="0"/>
              <a:t>类型。</a:t>
            </a:r>
            <a:endParaRPr lang="zh-CN" altLang="en-US" sz="2800" b="1" dirty="0"/>
          </a:p>
        </p:txBody>
      </p:sp>
    </p:spTree>
    <p:extLst>
      <p:ext uri="{BB962C8B-B14F-4D97-AF65-F5344CB8AC3E}">
        <p14:creationId xmlns:p14="http://schemas.microsoft.com/office/powerpoint/2010/main" val="18959231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t>浅克隆</a:t>
            </a:r>
            <a:endParaRPr kumimoji="1" lang="zh-CN" altLang="en-US" sz="2000" dirty="0"/>
          </a:p>
        </p:txBody>
      </p:sp>
      <p:sp>
        <p:nvSpPr>
          <p:cNvPr id="3" name="内容占位符 2"/>
          <p:cNvSpPr>
            <a:spLocks noGrp="1"/>
          </p:cNvSpPr>
          <p:nvPr>
            <p:ph idx="1"/>
          </p:nvPr>
        </p:nvSpPr>
        <p:spPr>
          <a:xfrm>
            <a:off x="646111" y="1335088"/>
            <a:ext cx="4336387" cy="4195481"/>
          </a:xfrm>
        </p:spPr>
        <p:txBody>
          <a:bodyPr>
            <a:normAutofit/>
          </a:bodyPr>
          <a:lstStyle/>
          <a:p>
            <a:pPr marL="0" indent="0">
              <a:buNone/>
            </a:pPr>
            <a:r>
              <a:rPr lang="zh-CN" altLang="en-US" sz="2800" dirty="0" smtClean="0"/>
              <a:t>如果</a:t>
            </a:r>
            <a:r>
              <a:rPr lang="zh-CN" altLang="en-US" sz="2800" dirty="0"/>
              <a:t>原型对象的成员变量是</a:t>
            </a:r>
            <a:r>
              <a:rPr lang="zh-CN" altLang="en-US" sz="2800" dirty="0" smtClean="0"/>
              <a:t>值类型，</a:t>
            </a:r>
            <a:r>
              <a:rPr lang="zh-CN" altLang="en-US" sz="2800" dirty="0"/>
              <a:t>将复制一份给克隆对象；如果原型对象的成员变量是引用类型，则将引用对象的地址复制一份给克隆对象，也就是说原型对象和克隆对象的成员变量指向相同的内存</a:t>
            </a:r>
            <a:r>
              <a:rPr lang="zh-CN" altLang="en-US" sz="2800"/>
              <a:t>地址</a:t>
            </a:r>
            <a:r>
              <a:rPr lang="zh-CN" altLang="en-US" sz="2800" smtClean="0"/>
              <a:t>。</a:t>
            </a:r>
            <a:endParaRPr lang="zh-CN" altLang="en-US" sz="2800" b="1" dirty="0"/>
          </a:p>
        </p:txBody>
      </p:sp>
      <p:pic>
        <p:nvPicPr>
          <p:cNvPr id="4" name="图片 3"/>
          <p:cNvPicPr>
            <a:picLocks noChangeAspect="1"/>
          </p:cNvPicPr>
          <p:nvPr/>
        </p:nvPicPr>
        <p:blipFill>
          <a:blip r:embed="rId3"/>
          <a:stretch>
            <a:fillRect/>
          </a:stretch>
        </p:blipFill>
        <p:spPr>
          <a:xfrm>
            <a:off x="5186215" y="1460500"/>
            <a:ext cx="6510541" cy="3370580"/>
          </a:xfrm>
          <a:prstGeom prst="rect">
            <a:avLst/>
          </a:prstGeom>
        </p:spPr>
      </p:pic>
    </p:spTree>
    <p:extLst>
      <p:ext uri="{BB962C8B-B14F-4D97-AF65-F5344CB8AC3E}">
        <p14:creationId xmlns:p14="http://schemas.microsoft.com/office/powerpoint/2010/main" val="899691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深克隆</a:t>
            </a:r>
            <a:endParaRPr kumimoji="1" lang="zh-CN" altLang="en-US" sz="2000" dirty="0"/>
          </a:p>
        </p:txBody>
      </p:sp>
      <p:sp>
        <p:nvSpPr>
          <p:cNvPr id="3" name="内容占位符 2"/>
          <p:cNvSpPr>
            <a:spLocks noGrp="1"/>
          </p:cNvSpPr>
          <p:nvPr>
            <p:ph idx="1"/>
          </p:nvPr>
        </p:nvSpPr>
        <p:spPr>
          <a:xfrm>
            <a:off x="646111" y="1335088"/>
            <a:ext cx="3803969" cy="4195481"/>
          </a:xfrm>
        </p:spPr>
        <p:txBody>
          <a:bodyPr>
            <a:normAutofit/>
          </a:bodyPr>
          <a:lstStyle/>
          <a:p>
            <a:pPr marL="0" indent="0">
              <a:buNone/>
            </a:pPr>
            <a:r>
              <a:rPr lang="zh-CN" altLang="en-US" sz="2800" dirty="0" smtClean="0"/>
              <a:t>	在</a:t>
            </a:r>
            <a:r>
              <a:rPr lang="zh-CN" altLang="en-US" sz="2800" dirty="0"/>
              <a:t>深克隆中，无论原型对象的成员变量是值类型还是引用类型，都将复制一份给克隆对象，深克隆将原型对象的所有引用对象也复制一份给克隆对象</a:t>
            </a:r>
            <a:r>
              <a:rPr lang="zh-CN" altLang="en-US" sz="2800" dirty="0" smtClean="0"/>
              <a:t>。</a:t>
            </a:r>
            <a:endParaRPr lang="zh-CN" altLang="en-US" sz="2800" dirty="0"/>
          </a:p>
        </p:txBody>
      </p:sp>
      <p:pic>
        <p:nvPicPr>
          <p:cNvPr id="5" name="图片 4"/>
          <p:cNvPicPr>
            <a:picLocks noChangeAspect="1"/>
          </p:cNvPicPr>
          <p:nvPr/>
        </p:nvPicPr>
        <p:blipFill>
          <a:blip r:embed="rId3"/>
          <a:stretch>
            <a:fillRect/>
          </a:stretch>
        </p:blipFill>
        <p:spPr>
          <a:xfrm>
            <a:off x="4862830" y="1335088"/>
            <a:ext cx="6879098" cy="3604260"/>
          </a:xfrm>
          <a:prstGeom prst="rect">
            <a:avLst/>
          </a:prstGeom>
        </p:spPr>
      </p:pic>
    </p:spTree>
    <p:extLst>
      <p:ext uri="{BB962C8B-B14F-4D97-AF65-F5344CB8AC3E}">
        <p14:creationId xmlns:p14="http://schemas.microsoft.com/office/powerpoint/2010/main" val="388524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深克隆</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在</a:t>
            </a:r>
            <a:r>
              <a:rPr lang="en-US" altLang="zh-CN" sz="2800" dirty="0"/>
              <a:t>Java</a:t>
            </a:r>
            <a:r>
              <a:rPr lang="zh-CN" altLang="en-US" sz="2800" dirty="0"/>
              <a:t>语言中</a:t>
            </a:r>
            <a:r>
              <a:rPr lang="zh-CN" altLang="en-US" sz="2800" dirty="0" smtClean="0"/>
              <a:t>，需要</a:t>
            </a:r>
            <a:r>
              <a:rPr lang="zh-CN" altLang="en-US" sz="2800" dirty="0"/>
              <a:t>实现深克隆，可以通过序列化</a:t>
            </a:r>
            <a:r>
              <a:rPr lang="en-US" altLang="zh-CN" sz="2800" dirty="0"/>
              <a:t>(Serialization)</a:t>
            </a:r>
            <a:r>
              <a:rPr lang="zh-CN" altLang="en-US" sz="2800" dirty="0"/>
              <a:t>等方式来实现。序列化就是将对象写到流的过程，写到流中的对象是原有对象的一个拷贝，而原对象仍然存在于内存中。通过序列化实现的拷贝不仅可以复制对象本身，而且可以复制其引用的成员对象，因此通过序列化将对象写到一个流中，再从流里将其读出来，可以实现深克隆</a:t>
            </a:r>
            <a:r>
              <a:rPr lang="zh-CN" altLang="en-US" sz="2800" dirty="0" smtClean="0"/>
              <a:t>。</a:t>
            </a:r>
            <a:endParaRPr lang="zh-CN" altLang="en-US" sz="2800" b="1" dirty="0"/>
          </a:p>
        </p:txBody>
      </p:sp>
    </p:spTree>
    <p:extLst>
      <p:ext uri="{BB962C8B-B14F-4D97-AF65-F5344CB8AC3E}">
        <p14:creationId xmlns:p14="http://schemas.microsoft.com/office/powerpoint/2010/main" val="4132780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主要优点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a:t>(1) </a:t>
            </a:r>
            <a:r>
              <a:rPr lang="zh-CN" altLang="en-US" sz="2800" dirty="0"/>
              <a:t>当创建新的对象实例较为复杂时，使用原型模式可以简化对象的创建过程，通过复制一个已有实例可以提高新实例的创建效率。</a:t>
            </a:r>
          </a:p>
          <a:p>
            <a:r>
              <a:rPr lang="en-US" altLang="zh-CN" sz="2800" dirty="0"/>
              <a:t>(2) </a:t>
            </a:r>
            <a:r>
              <a:rPr lang="zh-CN" altLang="en-US" sz="2800" dirty="0"/>
              <a:t>扩展性较好，由于在原型模式中提供了抽象原型类，在客户端可以针对抽象原型类进行</a:t>
            </a:r>
            <a:r>
              <a:rPr lang="zh-CN" altLang="en-US" sz="2800" dirty="0" smtClean="0"/>
              <a:t>编程。</a:t>
            </a:r>
            <a:endParaRPr lang="zh-CN" altLang="en-US" sz="2800" dirty="0"/>
          </a:p>
          <a:p>
            <a:r>
              <a:rPr lang="en-US" altLang="zh-CN" sz="2800" dirty="0"/>
              <a:t>(3) </a:t>
            </a:r>
            <a:r>
              <a:rPr lang="zh-CN" altLang="en-US" sz="2800" dirty="0"/>
              <a:t>原型模式提供了简化的创建</a:t>
            </a:r>
            <a:r>
              <a:rPr lang="zh-CN" altLang="en-US" sz="2800" dirty="0" smtClean="0"/>
              <a:t>结构</a:t>
            </a:r>
            <a:endParaRPr lang="zh-CN" altLang="en-US" sz="2800" dirty="0"/>
          </a:p>
          <a:p>
            <a:r>
              <a:rPr lang="en-US" altLang="zh-CN" sz="2800" dirty="0" smtClean="0"/>
              <a:t>(</a:t>
            </a:r>
            <a:r>
              <a:rPr lang="en-US" altLang="zh-CN" sz="2800" dirty="0"/>
              <a:t>4) </a:t>
            </a:r>
            <a:r>
              <a:rPr lang="zh-CN" altLang="en-US" sz="2800" dirty="0"/>
              <a:t>可以使用深克隆的方式保存对象的</a:t>
            </a:r>
            <a:r>
              <a:rPr lang="zh-CN" altLang="en-US" sz="2800" dirty="0" smtClean="0"/>
              <a:t>状态，</a:t>
            </a:r>
            <a:r>
              <a:rPr lang="zh-CN" altLang="en-US" sz="2800" dirty="0"/>
              <a:t>以便在需要的时候</a:t>
            </a:r>
            <a:r>
              <a:rPr lang="zh-CN" altLang="en-US" sz="2800" dirty="0" smtClean="0"/>
              <a:t>使用。</a:t>
            </a:r>
            <a:endParaRPr lang="zh-CN" altLang="en-US" sz="2800" b="1" dirty="0"/>
          </a:p>
        </p:txBody>
      </p:sp>
    </p:spTree>
    <p:extLst>
      <p:ext uri="{BB962C8B-B14F-4D97-AF65-F5344CB8AC3E}">
        <p14:creationId xmlns:p14="http://schemas.microsoft.com/office/powerpoint/2010/main" val="109929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smtClean="0"/>
              <a:t> 设计模式的概念</a:t>
            </a:r>
            <a:endParaRPr kumimoji="1" lang="zh-CN" altLang="en-US" sz="3600" dirty="0"/>
          </a:p>
        </p:txBody>
      </p:sp>
      <p:sp>
        <p:nvSpPr>
          <p:cNvPr id="3" name="内容占位符 2"/>
          <p:cNvSpPr>
            <a:spLocks noGrp="1"/>
          </p:cNvSpPr>
          <p:nvPr>
            <p:ph idx="1"/>
          </p:nvPr>
        </p:nvSpPr>
        <p:spPr/>
        <p:txBody>
          <a:bodyPr>
            <a:normAutofit/>
          </a:bodyPr>
          <a:lstStyle/>
          <a:p>
            <a:r>
              <a:rPr lang="zh-CN" altLang="en-US" sz="2800" b="1" dirty="0"/>
              <a:t>设计模式到底有什么</a:t>
            </a:r>
            <a:r>
              <a:rPr lang="zh-CN" altLang="en-US" sz="2800" b="1" dirty="0" smtClean="0"/>
              <a:t>用</a:t>
            </a:r>
            <a:r>
              <a:rPr lang="zh-CN" altLang="en-US" sz="2800" b="1" dirty="0"/>
              <a:t>？</a:t>
            </a:r>
            <a:endParaRPr lang="zh-CN" altLang="en-US" sz="2800" b="1" dirty="0" smtClean="0"/>
          </a:p>
          <a:p>
            <a:pPr marL="0" indent="0">
              <a:buNone/>
            </a:pPr>
            <a:r>
              <a:rPr lang="zh-CN" altLang="en-US" sz="2800" b="1" dirty="0"/>
              <a:t>	</a:t>
            </a:r>
            <a:endParaRPr lang="zh-CN" altLang="en-US" sz="2800" b="1" dirty="0" smtClean="0"/>
          </a:p>
          <a:p>
            <a:pPr marL="0" indent="0">
              <a:buNone/>
            </a:pPr>
            <a:r>
              <a:rPr lang="en-US" altLang="zh-CN" sz="2800" dirty="0"/>
              <a:t>(1) </a:t>
            </a:r>
            <a:r>
              <a:rPr lang="zh-CN" altLang="en-US" sz="2800" dirty="0"/>
              <a:t>设计模式</a:t>
            </a:r>
            <a:r>
              <a:rPr lang="zh-CN" altLang="en-US" sz="2800" dirty="0" smtClean="0"/>
              <a:t>来源经验</a:t>
            </a:r>
            <a:r>
              <a:rPr lang="zh-CN" altLang="en-US" sz="2800" dirty="0"/>
              <a:t>和智慧</a:t>
            </a:r>
            <a:r>
              <a:rPr lang="zh-CN" altLang="en-US" sz="2800" dirty="0" smtClean="0"/>
              <a:t>，可以</a:t>
            </a:r>
            <a:r>
              <a:rPr lang="zh-CN" altLang="en-US" sz="2800" dirty="0"/>
              <a:t>让我们避免做一些重复性的</a:t>
            </a:r>
            <a:r>
              <a:rPr lang="zh-CN" altLang="en-US" sz="2800" dirty="0" smtClean="0"/>
              <a:t>工作。</a:t>
            </a:r>
            <a:endParaRPr lang="zh-CN" altLang="en-US" sz="2800" b="1" dirty="0" smtClean="0"/>
          </a:p>
        </p:txBody>
      </p:sp>
    </p:spTree>
    <p:extLst>
      <p:ext uri="{BB962C8B-B14F-4D97-AF65-F5344CB8AC3E}">
        <p14:creationId xmlns:p14="http://schemas.microsoft.com/office/powerpoint/2010/main" val="15448016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主要缺点</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a:t>(1) </a:t>
            </a:r>
            <a:r>
              <a:rPr lang="zh-CN" altLang="en-US" sz="2800" dirty="0"/>
              <a:t>需要为每一个类配备一个克隆方法，而且该克隆方法位于一个类的内部，当对已有的类进行改造时，需要修改源代码，违背了“开闭原则”。</a:t>
            </a:r>
          </a:p>
          <a:p>
            <a:r>
              <a:rPr lang="en-US" altLang="zh-CN" sz="2800" dirty="0"/>
              <a:t>(2) </a:t>
            </a:r>
            <a:r>
              <a:rPr lang="zh-CN" altLang="en-US" sz="2800" dirty="0"/>
              <a:t>在实现深克隆时需要编写较为复杂的代码，而且当对象之间存在多重的嵌套引用时，为了实现深克隆，每一层对象对应的类都必须支持深克隆，实现起来可能会比较麻烦。</a:t>
            </a:r>
            <a:endParaRPr lang="zh-CN" altLang="en-US" sz="2800" b="1" dirty="0"/>
          </a:p>
        </p:txBody>
      </p:sp>
    </p:spTree>
    <p:extLst>
      <p:ext uri="{BB962C8B-B14F-4D97-AF65-F5344CB8AC3E}">
        <p14:creationId xmlns:p14="http://schemas.microsoft.com/office/powerpoint/2010/main" val="18869639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t>适用场景</a:t>
            </a:r>
            <a:endParaRPr kumimoji="1" lang="zh-CN" altLang="en-US" sz="20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a:t>(1) </a:t>
            </a:r>
            <a:r>
              <a:rPr lang="zh-CN" altLang="en-US" sz="2800" dirty="0"/>
              <a:t>创建新对象成本较大（如初始化需要占用较长的时间，占用太多的</a:t>
            </a:r>
            <a:r>
              <a:rPr lang="en-US" altLang="zh-CN" sz="2800" dirty="0"/>
              <a:t>CPU</a:t>
            </a:r>
            <a:r>
              <a:rPr lang="zh-CN" altLang="en-US" sz="2800" dirty="0"/>
              <a:t>资源或网络资源</a:t>
            </a:r>
            <a:r>
              <a:rPr lang="zh-CN" altLang="en-US" sz="2800" dirty="0" smtClean="0"/>
              <a:t>）</a:t>
            </a:r>
          </a:p>
          <a:p>
            <a:r>
              <a:rPr lang="en-US" altLang="zh-CN" sz="2800" dirty="0"/>
              <a:t>(2</a:t>
            </a:r>
            <a:r>
              <a:rPr lang="en-US" altLang="zh-CN" sz="2800" dirty="0" smtClean="0"/>
              <a:t>)</a:t>
            </a:r>
            <a:r>
              <a:rPr lang="zh-CN" altLang="en-US" sz="2800" dirty="0" smtClean="0"/>
              <a:t> 需要创建相似</a:t>
            </a:r>
            <a:r>
              <a:rPr lang="zh-CN" altLang="en-US" sz="2800" dirty="0"/>
              <a:t>对象</a:t>
            </a:r>
            <a:r>
              <a:rPr lang="zh-CN" altLang="en-US" sz="2800" dirty="0" smtClean="0"/>
              <a:t>，可以</a:t>
            </a:r>
            <a:r>
              <a:rPr lang="zh-CN" altLang="en-US" sz="2800" dirty="0"/>
              <a:t>对其成员变量稍作修改。</a:t>
            </a:r>
          </a:p>
          <a:p>
            <a:r>
              <a:rPr lang="en-US" altLang="zh-CN" sz="2800" dirty="0" smtClean="0"/>
              <a:t>(3) </a:t>
            </a:r>
            <a:r>
              <a:rPr lang="zh-CN" altLang="en-US" sz="2800" dirty="0"/>
              <a:t>如果系统要保存对象的状态，而对象的状态变化很小，或者对象本身占用内存较少</a:t>
            </a:r>
            <a:r>
              <a:rPr lang="zh-CN" altLang="en-US" sz="2800" dirty="0" smtClean="0"/>
              <a:t>时。</a:t>
            </a:r>
            <a:endParaRPr lang="zh-CN" altLang="en-US" sz="2800" dirty="0"/>
          </a:p>
        </p:txBody>
      </p:sp>
    </p:spTree>
    <p:extLst>
      <p:ext uri="{BB962C8B-B14F-4D97-AF65-F5344CB8AC3E}">
        <p14:creationId xmlns:p14="http://schemas.microsoft.com/office/powerpoint/2010/main" val="7293507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一</a:t>
            </a:r>
            <a:r>
              <a:rPr kumimoji="1" lang="en-US" altLang="zh-CN" sz="3600" dirty="0" smtClean="0"/>
              <a:t>.</a:t>
            </a:r>
            <a:r>
              <a:rPr kumimoji="1" lang="zh-CN" altLang="en-US" sz="3600" dirty="0"/>
              <a:t> </a:t>
            </a:r>
            <a:r>
              <a:rPr kumimoji="1" lang="zh-CN" altLang="en-US" sz="3600" dirty="0" smtClean="0"/>
              <a:t>建造者</a:t>
            </a:r>
            <a:r>
              <a:rPr lang="zh-CN" altLang="en-US" sz="3600" b="1" dirty="0" smtClean="0"/>
              <a:t>模式</a:t>
            </a:r>
            <a:br>
              <a:rPr lang="zh-CN" altLang="en-US" sz="3600" b="1" dirty="0" smtClean="0"/>
            </a:br>
            <a:r>
              <a:rPr lang="en-US" altLang="zh-CN" sz="2000" b="1" dirty="0" smtClean="0"/>
              <a:t>【</a:t>
            </a:r>
            <a:r>
              <a:rPr lang="zh-CN" altLang="en-US" sz="2000" b="1" dirty="0"/>
              <a:t>学习难度：★</a:t>
            </a:r>
            <a:r>
              <a:rPr lang="zh-CN" altLang="en-US" sz="2000" b="1" dirty="0" smtClean="0"/>
              <a:t>★★★☆</a:t>
            </a:r>
            <a:r>
              <a:rPr lang="zh-CN" altLang="en-US" sz="2000" b="1" dirty="0"/>
              <a:t>，使用频率：★</a:t>
            </a:r>
            <a:r>
              <a:rPr lang="zh-CN" altLang="en-US" sz="2000" b="1" dirty="0" smtClean="0"/>
              <a:t>★☆☆☆</a:t>
            </a:r>
            <a:r>
              <a:rPr lang="en-US" altLang="zh-CN" sz="2000" b="1" dirty="0" smtClean="0"/>
              <a:t>】</a:t>
            </a:r>
            <a:endParaRPr kumimoji="1" lang="zh-CN" altLang="en-US" sz="2000" dirty="0"/>
          </a:p>
        </p:txBody>
      </p:sp>
      <p:sp>
        <p:nvSpPr>
          <p:cNvPr id="3" name="内容占位符 2"/>
          <p:cNvSpPr>
            <a:spLocks noGrp="1"/>
          </p:cNvSpPr>
          <p:nvPr>
            <p:ph idx="1"/>
          </p:nvPr>
        </p:nvSpPr>
        <p:spPr/>
        <p:txBody>
          <a:bodyPr>
            <a:normAutofit/>
          </a:bodyPr>
          <a:lstStyle/>
          <a:p>
            <a:pPr marL="0" indent="0">
              <a:buNone/>
            </a:pPr>
            <a:r>
              <a:rPr lang="zh-CN" altLang="en-US" sz="2800" dirty="0"/>
              <a:t>	</a:t>
            </a:r>
            <a:r>
              <a:rPr lang="zh-CN" altLang="en-US" sz="2800" dirty="0" smtClean="0"/>
              <a:t>建造者</a:t>
            </a:r>
            <a:r>
              <a:rPr lang="zh-CN" altLang="en-US" sz="2800" dirty="0"/>
              <a:t>模式又称为生成器模式，它是一种较为复杂、使用频率也相对较低的创建型模式。建造者模式为客户端返回的不是一个简单的产品，而是一个由多个部件组成的复杂产品。</a:t>
            </a:r>
            <a:endParaRPr kumimoji="1" lang="zh-CN" altLang="en-US" sz="2800" dirty="0"/>
          </a:p>
        </p:txBody>
      </p:sp>
    </p:spTree>
    <p:extLst>
      <p:ext uri="{BB962C8B-B14F-4D97-AF65-F5344CB8AC3E}">
        <p14:creationId xmlns:p14="http://schemas.microsoft.com/office/powerpoint/2010/main" val="9621276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sz="3600" dirty="0"/>
          </a:p>
        </p:txBody>
      </p:sp>
      <p:sp>
        <p:nvSpPr>
          <p:cNvPr id="3" name="内容占位符 2"/>
          <p:cNvSpPr>
            <a:spLocks noGrp="1"/>
          </p:cNvSpPr>
          <p:nvPr>
            <p:ph idx="1"/>
          </p:nvPr>
        </p:nvSpPr>
        <p:spPr>
          <a:xfrm>
            <a:off x="1104293" y="2782889"/>
            <a:ext cx="8946541" cy="2825432"/>
          </a:xfrm>
        </p:spPr>
        <p:txBody>
          <a:bodyPr>
            <a:normAutofit/>
          </a:bodyPr>
          <a:lstStyle/>
          <a:p>
            <a:pPr marL="0" indent="0">
              <a:buNone/>
            </a:pPr>
            <a:r>
              <a:rPr lang="zh-CN" altLang="en-US" sz="2800" b="1" dirty="0" smtClean="0"/>
              <a:t>	建造者</a:t>
            </a:r>
            <a:r>
              <a:rPr lang="zh-CN" altLang="en-US" sz="2800" b="1" dirty="0"/>
              <a:t>模式</a:t>
            </a:r>
            <a:r>
              <a:rPr lang="en-US" altLang="zh-CN" sz="2800" b="1" dirty="0"/>
              <a:t>(Builder Pattern)</a:t>
            </a:r>
            <a:r>
              <a:rPr lang="zh-CN" altLang="en-US" sz="2800" b="1" dirty="0"/>
              <a:t>：将一个复杂对象的构建与它的表示分离，使得同样的构建过程可以创建不同的表示。建造者模式是一种对象创建型模式。</a:t>
            </a:r>
          </a:p>
        </p:txBody>
      </p:sp>
    </p:spTree>
    <p:extLst>
      <p:ext uri="{BB962C8B-B14F-4D97-AF65-F5344CB8AC3E}">
        <p14:creationId xmlns:p14="http://schemas.microsoft.com/office/powerpoint/2010/main" val="1049608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建造者模式结构</a:t>
            </a:r>
            <a:endParaRPr kumimoji="1" lang="zh-CN" altLang="en-US" sz="3600" dirty="0"/>
          </a:p>
        </p:txBody>
      </p:sp>
      <p:pic>
        <p:nvPicPr>
          <p:cNvPr id="4" name="内容占位符 3"/>
          <p:cNvPicPr>
            <a:picLocks noGrp="1" noChangeAspect="1"/>
          </p:cNvPicPr>
          <p:nvPr>
            <p:ph idx="1"/>
          </p:nvPr>
        </p:nvPicPr>
        <p:blipFill>
          <a:blip r:embed="rId3"/>
          <a:stretch>
            <a:fillRect/>
          </a:stretch>
        </p:blipFill>
        <p:spPr>
          <a:xfrm>
            <a:off x="1602581" y="1630680"/>
            <a:ext cx="8914568" cy="4186714"/>
          </a:xfrm>
          <a:prstGeom prst="rect">
            <a:avLst/>
          </a:prstGeom>
        </p:spPr>
      </p:pic>
    </p:spTree>
    <p:extLst>
      <p:ext uri="{BB962C8B-B14F-4D97-AF65-F5344CB8AC3E}">
        <p14:creationId xmlns:p14="http://schemas.microsoft.com/office/powerpoint/2010/main" val="1845210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建造者模式的角色</a:t>
            </a:r>
            <a:endParaRPr kumimoji="1" lang="zh-CN" altLang="en-US" sz="3600" dirty="0"/>
          </a:p>
        </p:txBody>
      </p:sp>
      <p:sp>
        <p:nvSpPr>
          <p:cNvPr id="3" name="内容占位符 2"/>
          <p:cNvSpPr>
            <a:spLocks noGrp="1"/>
          </p:cNvSpPr>
          <p:nvPr>
            <p:ph idx="1"/>
          </p:nvPr>
        </p:nvSpPr>
        <p:spPr>
          <a:xfrm>
            <a:off x="1104293" y="1853248"/>
            <a:ext cx="8946541" cy="4195481"/>
          </a:xfrm>
        </p:spPr>
        <p:txBody>
          <a:bodyPr>
            <a:normAutofit lnSpcReduction="10000"/>
          </a:bodyPr>
          <a:lstStyle/>
          <a:p>
            <a:r>
              <a:rPr lang="en-US" altLang="zh-CN" sz="2800" dirty="0" smtClean="0"/>
              <a:t>Builder</a:t>
            </a:r>
            <a:r>
              <a:rPr lang="zh-CN" altLang="en-US" sz="2800" dirty="0"/>
              <a:t>（抽象建造者）</a:t>
            </a:r>
            <a:r>
              <a:rPr lang="zh-CN" altLang="en-US" sz="2800" dirty="0" smtClean="0"/>
              <a:t>：</a:t>
            </a:r>
          </a:p>
          <a:p>
            <a:pPr marL="0" indent="0">
              <a:buNone/>
            </a:pPr>
            <a:r>
              <a:rPr lang="zh-CN" altLang="en-US" sz="2800" dirty="0"/>
              <a:t>	</a:t>
            </a:r>
            <a:r>
              <a:rPr lang="zh-CN" altLang="en-US" sz="2800" dirty="0" smtClean="0"/>
              <a:t>它</a:t>
            </a:r>
            <a:r>
              <a:rPr lang="zh-CN" altLang="en-US" sz="2800" dirty="0"/>
              <a:t>为创建一个产品</a:t>
            </a:r>
            <a:r>
              <a:rPr lang="en-US" altLang="zh-CN" sz="2800" dirty="0"/>
              <a:t>Product</a:t>
            </a:r>
            <a:r>
              <a:rPr lang="zh-CN" altLang="en-US" sz="2800" dirty="0"/>
              <a:t>对象的各个部件指定抽象接口，在该接口中一般声明两类方法，一类方法是</a:t>
            </a:r>
            <a:r>
              <a:rPr lang="en-US" altLang="zh-CN" sz="2800" dirty="0" err="1"/>
              <a:t>buildPartX</a:t>
            </a:r>
            <a:r>
              <a:rPr lang="en-US" altLang="zh-CN" sz="2800" dirty="0"/>
              <a:t>()</a:t>
            </a:r>
            <a:r>
              <a:rPr lang="zh-CN" altLang="en-US" sz="2800" dirty="0"/>
              <a:t>，它们用于创建复杂对象的各个部件；另一类方法是</a:t>
            </a:r>
            <a:r>
              <a:rPr lang="en-US" altLang="zh-CN" sz="2800" dirty="0" err="1"/>
              <a:t>getResult</a:t>
            </a:r>
            <a:r>
              <a:rPr lang="en-US" altLang="zh-CN" sz="2800" dirty="0"/>
              <a:t>()</a:t>
            </a:r>
            <a:r>
              <a:rPr lang="zh-CN" altLang="en-US" sz="2800" dirty="0"/>
              <a:t>，它们用于返回复杂对象</a:t>
            </a:r>
            <a:r>
              <a:rPr lang="zh-CN" altLang="en-US" sz="2800" dirty="0" smtClean="0"/>
              <a:t>。</a:t>
            </a:r>
            <a:endParaRPr lang="zh-CN" altLang="en-US" sz="2800" dirty="0"/>
          </a:p>
          <a:p>
            <a:r>
              <a:rPr lang="en-US" altLang="zh-CN" sz="2800" dirty="0" err="1" smtClean="0"/>
              <a:t>ConcreteBuilder</a:t>
            </a:r>
            <a:r>
              <a:rPr lang="zh-CN" altLang="en-US" sz="2800" dirty="0"/>
              <a:t>（具体建造者）</a:t>
            </a:r>
            <a:r>
              <a:rPr lang="zh-CN" altLang="en-US" sz="2800" dirty="0" smtClean="0"/>
              <a:t>：</a:t>
            </a:r>
          </a:p>
          <a:p>
            <a:pPr marL="0" indent="0">
              <a:buNone/>
            </a:pPr>
            <a:r>
              <a:rPr lang="zh-CN" altLang="en-US" sz="2800" dirty="0"/>
              <a:t>	</a:t>
            </a:r>
            <a:r>
              <a:rPr lang="zh-CN" altLang="en-US" sz="2800" dirty="0" smtClean="0"/>
              <a:t>它</a:t>
            </a:r>
            <a:r>
              <a:rPr lang="zh-CN" altLang="en-US" sz="2800" dirty="0"/>
              <a:t>实现了</a:t>
            </a:r>
            <a:r>
              <a:rPr lang="en-US" altLang="zh-CN" sz="2800" dirty="0"/>
              <a:t>Builder</a:t>
            </a:r>
            <a:r>
              <a:rPr lang="zh-CN" altLang="en-US" sz="2800" dirty="0"/>
              <a:t>接口，实现各个部件的具体构造和装配方法，定义并明确它所创建的复杂对象，也可以提供一个方法返回创建好的复杂产品对象</a:t>
            </a:r>
            <a:r>
              <a:rPr lang="zh-CN" altLang="en-US" sz="2800" dirty="0" smtClean="0"/>
              <a:t>。</a:t>
            </a:r>
            <a:endParaRPr lang="zh-CN" altLang="en-US" sz="2800" dirty="0"/>
          </a:p>
        </p:txBody>
      </p:sp>
    </p:spTree>
    <p:extLst>
      <p:ext uri="{BB962C8B-B14F-4D97-AF65-F5344CB8AC3E}">
        <p14:creationId xmlns:p14="http://schemas.microsoft.com/office/powerpoint/2010/main" val="18513017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建造者模式的角色</a:t>
            </a:r>
            <a:endParaRPr kumimoji="1" lang="zh-CN" altLang="en-US" sz="3600" dirty="0"/>
          </a:p>
        </p:txBody>
      </p:sp>
      <p:sp>
        <p:nvSpPr>
          <p:cNvPr id="3" name="内容占位符 2"/>
          <p:cNvSpPr>
            <a:spLocks noGrp="1"/>
          </p:cNvSpPr>
          <p:nvPr>
            <p:ph idx="1"/>
          </p:nvPr>
        </p:nvSpPr>
        <p:spPr>
          <a:xfrm>
            <a:off x="1104293" y="1853248"/>
            <a:ext cx="8946541" cy="4195481"/>
          </a:xfrm>
        </p:spPr>
        <p:txBody>
          <a:bodyPr>
            <a:normAutofit/>
          </a:bodyPr>
          <a:lstStyle/>
          <a:p>
            <a:r>
              <a:rPr lang="en-US" altLang="zh-CN" sz="2800" dirty="0" smtClean="0"/>
              <a:t>Product</a:t>
            </a:r>
            <a:r>
              <a:rPr lang="zh-CN" altLang="en-US" sz="2800" dirty="0"/>
              <a:t>（产品角色）</a:t>
            </a:r>
            <a:r>
              <a:rPr lang="zh-CN" altLang="en-US" sz="2800" dirty="0" smtClean="0"/>
              <a:t>：</a:t>
            </a:r>
          </a:p>
          <a:p>
            <a:pPr marL="0" indent="0">
              <a:buNone/>
            </a:pPr>
            <a:r>
              <a:rPr lang="zh-CN" altLang="en-US" sz="2800" dirty="0"/>
              <a:t>	</a:t>
            </a:r>
            <a:r>
              <a:rPr lang="zh-CN" altLang="en-US" sz="2800" dirty="0" smtClean="0"/>
              <a:t>它</a:t>
            </a:r>
            <a:r>
              <a:rPr lang="zh-CN" altLang="en-US" sz="2800" dirty="0"/>
              <a:t>是被构建的复杂对象，包含多个组成部件，具体建造者创建该产品的内部表示并定义它的装配过程。</a:t>
            </a:r>
          </a:p>
          <a:p>
            <a:r>
              <a:rPr lang="en-US" altLang="zh-CN" sz="2800" dirty="0" smtClean="0"/>
              <a:t>Director</a:t>
            </a:r>
            <a:r>
              <a:rPr lang="zh-CN" altLang="en-US" sz="2800" dirty="0"/>
              <a:t>（指挥者）</a:t>
            </a:r>
            <a:r>
              <a:rPr lang="zh-CN" altLang="en-US" sz="2800" dirty="0" smtClean="0"/>
              <a:t>：</a:t>
            </a:r>
          </a:p>
          <a:p>
            <a:pPr marL="0" indent="0">
              <a:buNone/>
            </a:pPr>
            <a:r>
              <a:rPr lang="zh-CN" altLang="en-US" sz="2800" dirty="0"/>
              <a:t>	</a:t>
            </a:r>
            <a:r>
              <a:rPr lang="zh-CN" altLang="en-US" sz="2800" dirty="0" smtClean="0"/>
              <a:t>指挥者</a:t>
            </a:r>
            <a:r>
              <a:rPr lang="zh-CN" altLang="en-US" sz="2800" dirty="0"/>
              <a:t>又称为导演类，它负责安排复杂对象的建造次序</a:t>
            </a:r>
            <a:r>
              <a:rPr lang="zh-CN" altLang="en-US" sz="2800" dirty="0" smtClean="0"/>
              <a:t>，提供</a:t>
            </a:r>
            <a:r>
              <a:rPr lang="en-US" altLang="zh-CN" sz="2800" dirty="0" smtClean="0"/>
              <a:t>construct</a:t>
            </a:r>
            <a:r>
              <a:rPr lang="en-US" altLang="zh-CN" sz="2800" dirty="0"/>
              <a:t>()</a:t>
            </a:r>
            <a:r>
              <a:rPr lang="zh-CN" altLang="en-US" sz="2800" dirty="0"/>
              <a:t>建造方法中调用建造者对象的部件构造与装配方法，完成复杂对象的</a:t>
            </a:r>
            <a:r>
              <a:rPr lang="zh-CN" altLang="en-US" sz="2800" dirty="0" smtClean="0"/>
              <a:t>建造。</a:t>
            </a:r>
            <a:endParaRPr lang="zh-CN" altLang="en-US" sz="2800" b="1" dirty="0"/>
          </a:p>
        </p:txBody>
      </p:sp>
    </p:spTree>
    <p:extLst>
      <p:ext uri="{BB962C8B-B14F-4D97-AF65-F5344CB8AC3E}">
        <p14:creationId xmlns:p14="http://schemas.microsoft.com/office/powerpoint/2010/main" val="1942554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smtClean="0"/>
              <a:t>Java</a:t>
            </a:r>
            <a:r>
              <a:rPr kumimoji="1" lang="zh-CN" altLang="en-US" sz="3600" dirty="0" smtClean="0"/>
              <a:t>中数据类型分类</a:t>
            </a:r>
            <a:endParaRPr kumimoji="1" lang="zh-CN" altLang="en-US" sz="3600" dirty="0"/>
          </a:p>
        </p:txBody>
      </p:sp>
      <p:pic>
        <p:nvPicPr>
          <p:cNvPr id="4" name="内容占位符 3"/>
          <p:cNvPicPr>
            <a:picLocks noGrp="1" noChangeAspect="1"/>
          </p:cNvPicPr>
          <p:nvPr>
            <p:ph idx="1"/>
          </p:nvPr>
        </p:nvPicPr>
        <p:blipFill>
          <a:blip r:embed="rId3"/>
          <a:stretch>
            <a:fillRect/>
          </a:stretch>
        </p:blipFill>
        <p:spPr>
          <a:xfrm>
            <a:off x="646111" y="1617504"/>
            <a:ext cx="6692900" cy="2654300"/>
          </a:xfrm>
          <a:prstGeom prst="rect">
            <a:avLst/>
          </a:prstGeom>
        </p:spPr>
      </p:pic>
      <p:pic>
        <p:nvPicPr>
          <p:cNvPr id="5" name="图片 4"/>
          <p:cNvPicPr>
            <a:picLocks noChangeAspect="1"/>
          </p:cNvPicPr>
          <p:nvPr/>
        </p:nvPicPr>
        <p:blipFill>
          <a:blip r:embed="rId4"/>
          <a:stretch>
            <a:fillRect/>
          </a:stretch>
        </p:blipFill>
        <p:spPr>
          <a:xfrm>
            <a:off x="3503611" y="1617504"/>
            <a:ext cx="3835400" cy="4279900"/>
          </a:xfrm>
          <a:prstGeom prst="rect">
            <a:avLst/>
          </a:prstGeom>
        </p:spPr>
      </p:pic>
      <p:pic>
        <p:nvPicPr>
          <p:cNvPr id="6" name="图片 5"/>
          <p:cNvPicPr>
            <a:picLocks noChangeAspect="1"/>
          </p:cNvPicPr>
          <p:nvPr/>
        </p:nvPicPr>
        <p:blipFill>
          <a:blip r:embed="rId5"/>
          <a:stretch>
            <a:fillRect/>
          </a:stretch>
        </p:blipFill>
        <p:spPr>
          <a:xfrm>
            <a:off x="5640070" y="280670"/>
            <a:ext cx="3746500" cy="6235700"/>
          </a:xfrm>
          <a:prstGeom prst="rect">
            <a:avLst/>
          </a:prstGeom>
        </p:spPr>
      </p:pic>
      <p:pic>
        <p:nvPicPr>
          <p:cNvPr id="7" name="图片 6"/>
          <p:cNvPicPr>
            <a:picLocks noChangeAspect="1"/>
          </p:cNvPicPr>
          <p:nvPr/>
        </p:nvPicPr>
        <p:blipFill>
          <a:blip r:embed="rId6"/>
          <a:stretch>
            <a:fillRect/>
          </a:stretch>
        </p:blipFill>
        <p:spPr>
          <a:xfrm>
            <a:off x="5421311" y="3346609"/>
            <a:ext cx="5638800" cy="1676400"/>
          </a:xfrm>
          <a:prstGeom prst="rect">
            <a:avLst/>
          </a:prstGeom>
        </p:spPr>
      </p:pic>
    </p:spTree>
    <p:extLst>
      <p:ext uri="{BB962C8B-B14F-4D97-AF65-F5344CB8AC3E}">
        <p14:creationId xmlns:p14="http://schemas.microsoft.com/office/powerpoint/2010/main" val="14000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案例</a:t>
            </a:r>
            <a:endParaRPr kumimoji="1" lang="zh-CN" altLang="en-US" sz="3600" dirty="0"/>
          </a:p>
        </p:txBody>
      </p:sp>
      <p:sp>
        <p:nvSpPr>
          <p:cNvPr id="3" name="内容占位符 2"/>
          <p:cNvSpPr>
            <a:spLocks noGrp="1"/>
          </p:cNvSpPr>
          <p:nvPr>
            <p:ph idx="1"/>
          </p:nvPr>
        </p:nvSpPr>
        <p:spPr>
          <a:xfrm>
            <a:off x="1104293" y="1853248"/>
            <a:ext cx="8946541" cy="4195481"/>
          </a:xfrm>
        </p:spPr>
        <p:txBody>
          <a:bodyPr>
            <a:normAutofit/>
          </a:bodyPr>
          <a:lstStyle/>
          <a:p>
            <a:pPr marL="0" indent="0">
              <a:buNone/>
            </a:pPr>
            <a:r>
              <a:rPr lang="zh-CN" altLang="en-US" sz="2800" dirty="0" smtClean="0"/>
              <a:t>	   现在开发</a:t>
            </a:r>
            <a:r>
              <a:rPr lang="zh-CN" altLang="en-US" sz="2800" dirty="0"/>
              <a:t>一款名为</a:t>
            </a:r>
            <a:r>
              <a:rPr lang="en-US" altLang="zh-CN" sz="2800" dirty="0" smtClean="0"/>
              <a:t>《</a:t>
            </a:r>
            <a:r>
              <a:rPr lang="en-US" altLang="zh-CN" sz="2800" dirty="0" err="1" smtClean="0"/>
              <a:t>iflytek</a:t>
            </a:r>
            <a:r>
              <a:rPr lang="zh-CN" altLang="en-US" sz="2800" dirty="0" smtClean="0"/>
              <a:t>群侠</a:t>
            </a:r>
            <a:r>
              <a:rPr lang="zh-CN" altLang="en-US" sz="2800" dirty="0"/>
              <a:t>传</a:t>
            </a:r>
            <a:r>
              <a:rPr lang="en-US" altLang="zh-CN" sz="2800" dirty="0"/>
              <a:t>》</a:t>
            </a:r>
            <a:r>
              <a:rPr lang="zh-CN" altLang="en-US" sz="2800" dirty="0"/>
              <a:t>的网络游戏，该游戏采用主流的</a:t>
            </a:r>
            <a:r>
              <a:rPr lang="en-US" altLang="zh-CN" sz="2800" dirty="0" smtClean="0"/>
              <a:t>RPG</a:t>
            </a:r>
            <a:r>
              <a:rPr lang="zh-CN" altLang="en-US" sz="2800" dirty="0" smtClean="0"/>
              <a:t>模式，作为</a:t>
            </a:r>
            <a:r>
              <a:rPr lang="en-US" altLang="zh-CN" sz="2800" dirty="0"/>
              <a:t>RPG</a:t>
            </a:r>
            <a:r>
              <a:rPr lang="zh-CN" altLang="en-US" sz="2800" dirty="0"/>
              <a:t>游戏的一个重要组成部分，需要对游戏角色进行设计</a:t>
            </a:r>
            <a:r>
              <a:rPr lang="zh-CN" altLang="en-US" sz="2800" dirty="0" smtClean="0"/>
              <a:t>，不同</a:t>
            </a:r>
            <a:r>
              <a:rPr lang="zh-CN" altLang="en-US" sz="2800" dirty="0"/>
              <a:t>类型的游戏角色，其性别、脸型、服装、发型等外部特性都有所差异，例如“天使”拥有美丽的面容和披肩的长发，并身穿一袭白裙；而“恶魔”极其丑陋，留着光头并穿一件刺眼的黑衣</a:t>
            </a:r>
            <a:r>
              <a:rPr lang="zh-CN" altLang="en-US" sz="2800" dirty="0" smtClean="0"/>
              <a:t>。现在开发</a:t>
            </a:r>
            <a:r>
              <a:rPr lang="zh-CN" altLang="en-US" sz="2800" dirty="0"/>
              <a:t>一个小工具来创建游戏角色，可以创建不同类型的角色并可以灵活增加新的角色。	</a:t>
            </a:r>
          </a:p>
          <a:p>
            <a:pPr marL="0" indent="0">
              <a:buNone/>
            </a:pPr>
            <a:endParaRPr lang="zh-CN" altLang="en-US" sz="2800" b="1" dirty="0"/>
          </a:p>
        </p:txBody>
      </p:sp>
    </p:spTree>
    <p:extLst>
      <p:ext uri="{BB962C8B-B14F-4D97-AF65-F5344CB8AC3E}">
        <p14:creationId xmlns:p14="http://schemas.microsoft.com/office/powerpoint/2010/main" val="6036817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smtClean="0"/>
              <a:t>案例的设计</a:t>
            </a:r>
            <a:endParaRPr kumimoji="1" lang="zh-CN" altLang="en-US" sz="3600" dirty="0"/>
          </a:p>
        </p:txBody>
      </p:sp>
      <p:pic>
        <p:nvPicPr>
          <p:cNvPr id="4" name="内容占位符 3"/>
          <p:cNvPicPr>
            <a:picLocks noGrp="1" noChangeAspect="1"/>
          </p:cNvPicPr>
          <p:nvPr>
            <p:ph idx="1"/>
          </p:nvPr>
        </p:nvPicPr>
        <p:blipFill>
          <a:blip r:embed="rId3"/>
          <a:stretch>
            <a:fillRect/>
          </a:stretch>
        </p:blipFill>
        <p:spPr>
          <a:xfrm>
            <a:off x="3418367" y="780557"/>
            <a:ext cx="6632467" cy="5826123"/>
          </a:xfrm>
          <a:prstGeom prst="rect">
            <a:avLst/>
          </a:prstGeom>
        </p:spPr>
      </p:pic>
    </p:spTree>
    <p:extLst>
      <p:ext uri="{BB962C8B-B14F-4D97-AF65-F5344CB8AC3E}">
        <p14:creationId xmlns:p14="http://schemas.microsoft.com/office/powerpoint/2010/main" val="13704765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Template>
  <TotalTime>4028</TotalTime>
  <Words>7364</Words>
  <Application>Microsoft Macintosh PowerPoint</Application>
  <PresentationFormat>宽屏</PresentationFormat>
  <Paragraphs>478</Paragraphs>
  <Slides>102</Slides>
  <Notes>75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102</vt:i4>
      </vt:variant>
    </vt:vector>
  </HeadingPairs>
  <TitlesOfParts>
    <vt:vector size="109" baseType="lpstr">
      <vt:lpstr>Calibri</vt:lpstr>
      <vt:lpstr>Century Gothic</vt:lpstr>
      <vt:lpstr>Wingdings</vt:lpstr>
      <vt:lpstr>Wingdings 3</vt:lpstr>
      <vt:lpstr>宋体</vt:lpstr>
      <vt:lpstr>Arial</vt:lpstr>
      <vt:lpstr>离子</vt:lpstr>
      <vt:lpstr>设计模式分享</vt:lpstr>
      <vt:lpstr>第一弹 设计模式基础知识</vt:lpstr>
      <vt:lpstr>一. 设计模式的概念</vt:lpstr>
      <vt:lpstr>一. 设计模式的概念</vt:lpstr>
      <vt:lpstr>一. 设计模式的概念</vt:lpstr>
      <vt:lpstr>一. 设计模式的概念</vt:lpstr>
      <vt:lpstr>一. 设计模式的概念</vt:lpstr>
      <vt:lpstr>一. 设计模式的概念</vt:lpstr>
      <vt:lpstr>一. 设计模式的概念</vt:lpstr>
      <vt:lpstr>一. 设计模式的概念</vt:lpstr>
      <vt:lpstr>一. 设计模式的概念</vt:lpstr>
      <vt:lpstr>一. 设计模式的概念</vt:lpstr>
      <vt:lpstr>一. 设计模式的概念</vt:lpstr>
      <vt:lpstr>一. 设计模式的概念</vt:lpstr>
      <vt:lpstr>一. 设计模式的概念</vt:lpstr>
      <vt:lpstr>二. 设计模式的原则</vt:lpstr>
      <vt:lpstr>二. 设计模式的原则</vt:lpstr>
      <vt:lpstr>1.单一职责原则</vt:lpstr>
      <vt:lpstr>2. 开闭原则</vt:lpstr>
      <vt:lpstr>3. 里氏代换原则</vt:lpstr>
      <vt:lpstr>4. 依赖倒转原则</vt:lpstr>
      <vt:lpstr>5. 接口隔离原则</vt:lpstr>
      <vt:lpstr>6. 合成复用原则</vt:lpstr>
      <vt:lpstr>7. 迪米特法则</vt:lpstr>
      <vt:lpstr>第二弹 创建型模式</vt:lpstr>
      <vt:lpstr>一. 工厂模式——简单工厂模式 【学习难度：★★☆☆☆，使用频率：★★★☆☆】</vt:lpstr>
      <vt:lpstr>案例： </vt:lpstr>
      <vt:lpstr>Chart类存在的问题：</vt:lpstr>
      <vt:lpstr>PowerPoint 演示文稿</vt:lpstr>
      <vt:lpstr>简单工厂模式结构</vt:lpstr>
      <vt:lpstr>简单工厂模式的角色</vt:lpstr>
      <vt:lpstr>简单工厂模式的角色</vt:lpstr>
      <vt:lpstr>简单工厂模式的角色</vt:lpstr>
      <vt:lpstr>案例重新设计</vt:lpstr>
      <vt:lpstr>主要优点</vt:lpstr>
      <vt:lpstr>主要缺点</vt:lpstr>
      <vt:lpstr>适用场景</vt:lpstr>
      <vt:lpstr>一. 工厂模式——工厂方法模式 【学习难度：★★☆☆☆，使用频率：★★★★★】</vt:lpstr>
      <vt:lpstr>案例</vt:lpstr>
      <vt:lpstr>案例设计要点</vt:lpstr>
      <vt:lpstr>简单工厂模式设计结构：</vt:lpstr>
      <vt:lpstr>PowerPoint 演示文稿</vt:lpstr>
      <vt:lpstr>工厂方法模式结构</vt:lpstr>
      <vt:lpstr>工厂方法模式的角色</vt:lpstr>
      <vt:lpstr>案例的新设计结构</vt:lpstr>
      <vt:lpstr>主要优点</vt:lpstr>
      <vt:lpstr>主要缺点</vt:lpstr>
      <vt:lpstr>适用场景</vt:lpstr>
      <vt:lpstr>一. 工厂模式——抽象工厂模式 【学习难度：★★★★☆，使用频率：★★★★★】</vt:lpstr>
      <vt:lpstr>案例</vt:lpstr>
      <vt:lpstr>使用工厂方法模式设计</vt:lpstr>
      <vt:lpstr>存在的问题</vt:lpstr>
      <vt:lpstr>PowerPoint 演示文稿</vt:lpstr>
      <vt:lpstr>产品等级结构</vt:lpstr>
      <vt:lpstr>产品族</vt:lpstr>
      <vt:lpstr>PowerPoint 演示文稿</vt:lpstr>
      <vt:lpstr>PowerPoint 演示文稿</vt:lpstr>
      <vt:lpstr>抽象工厂模式的一般结构</vt:lpstr>
      <vt:lpstr>PowerPoint 演示文稿</vt:lpstr>
      <vt:lpstr>“开闭原则”的倾斜性</vt:lpstr>
      <vt:lpstr>主要优点</vt:lpstr>
      <vt:lpstr>主要缺点</vt:lpstr>
      <vt:lpstr>适用场景</vt:lpstr>
      <vt:lpstr>二. 单例模式 【学习难度：★☆☆☆☆ ，使用频率：★★★★☆】</vt:lpstr>
      <vt:lpstr>单例模式有三个要点</vt:lpstr>
      <vt:lpstr>单例模式的角色</vt:lpstr>
      <vt:lpstr>单例的结构</vt:lpstr>
      <vt:lpstr>饿汉式单例</vt:lpstr>
      <vt:lpstr>懒汉式单例</vt:lpstr>
      <vt:lpstr>饿汉式单例类与懒汉式单例类比较</vt:lpstr>
      <vt:lpstr>LoDH技术</vt:lpstr>
      <vt:lpstr>主要优点</vt:lpstr>
      <vt:lpstr>主要缺点</vt:lpstr>
      <vt:lpstr>适用场景</vt:lpstr>
      <vt:lpstr>一. 原型模式 【学习难度：★★★☆☆，使用频率： ★★★☆☆ 】</vt:lpstr>
      <vt:lpstr>PowerPoint 演示文稿</vt:lpstr>
      <vt:lpstr>原型模式的工作原理：</vt:lpstr>
      <vt:lpstr>原型模式的结构</vt:lpstr>
      <vt:lpstr>原型模式的角色：</vt:lpstr>
      <vt:lpstr>实现对象克隆的两种方式</vt:lpstr>
      <vt:lpstr>实现对象克隆的两种方式</vt:lpstr>
      <vt:lpstr>案例</vt:lpstr>
      <vt:lpstr>案例设计</vt:lpstr>
      <vt:lpstr>案例新需求</vt:lpstr>
      <vt:lpstr>Java中数据类型分类</vt:lpstr>
      <vt:lpstr>浅克隆</vt:lpstr>
      <vt:lpstr>深克隆</vt:lpstr>
      <vt:lpstr>深克隆</vt:lpstr>
      <vt:lpstr>主要优点</vt:lpstr>
      <vt:lpstr>主要缺点</vt:lpstr>
      <vt:lpstr>适用场景</vt:lpstr>
      <vt:lpstr>一. 建造者模式 【学习难度：★★★★☆，使用频率：★★☆☆☆】</vt:lpstr>
      <vt:lpstr>PowerPoint 演示文稿</vt:lpstr>
      <vt:lpstr>建造者模式结构</vt:lpstr>
      <vt:lpstr>建造者模式的角色</vt:lpstr>
      <vt:lpstr>建造者模式的角色</vt:lpstr>
      <vt:lpstr>Java中数据类型分类</vt:lpstr>
      <vt:lpstr>案例</vt:lpstr>
      <vt:lpstr>案例的设计</vt:lpstr>
      <vt:lpstr>主要优点</vt:lpstr>
      <vt:lpstr>主要缺点</vt:lpstr>
      <vt:lpstr>适用场景</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设计模式分享</dc:title>
  <dc:creator>Microsoft Office 用户</dc:creator>
  <cp:lastModifiedBy>Microsoft Office 用户</cp:lastModifiedBy>
  <cp:revision>60</cp:revision>
  <dcterms:created xsi:type="dcterms:W3CDTF">2015-09-25T03:25:18Z</dcterms:created>
  <dcterms:modified xsi:type="dcterms:W3CDTF">2015-09-30T01:17:45Z</dcterms:modified>
</cp:coreProperties>
</file>